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embeddedFontLst>
    <p:embeddedFont>
      <p:font typeface="Gill Sans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QIsEG6fcgHsV4zvTuWfkCXWCP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4875C7C2-8AEC-26CD-D1DD-8409A1C7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F6D73E5A-C1C6-3E98-D5CE-71303600AC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>
            <a:extLst>
              <a:ext uri="{FF2B5EF4-FFF2-40B4-BE49-F238E27FC236}">
                <a16:creationId xmlns:a16="http://schemas.microsoft.com/office/drawing/2014/main" id="{C498E476-F8F6-8A6C-DDA2-F10C6663B6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64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638800" y="5381625"/>
            <a:ext cx="996950" cy="328612"/>
          </a:xfrm>
          <a:prstGeom prst="rightArrow">
            <a:avLst>
              <a:gd name="adj1" fmla="val 18038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5589587" y="2371725"/>
            <a:ext cx="1023937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0"/>
            <a:ext cx="12192000" cy="777875"/>
          </a:xfrm>
          <a:prstGeom prst="rect">
            <a:avLst/>
          </a:prstGeom>
          <a:gradFill>
            <a:gsLst>
              <a:gs pos="0">
                <a:srgbClr val="0065BB"/>
              </a:gs>
              <a:gs pos="16000">
                <a:srgbClr val="0065BB"/>
              </a:gs>
              <a:gs pos="61999">
                <a:srgbClr val="8FAADC"/>
              </a:gs>
              <a:gs pos="72000">
                <a:srgbClr val="B4C7E7"/>
              </a:gs>
              <a:gs pos="81000">
                <a:schemeClr val="bg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812" y="34925"/>
            <a:ext cx="208121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53975" y="71437"/>
            <a:ext cx="90011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C3C"/>
              </a:buClr>
              <a:buSzPts val="2400"/>
              <a:buFont typeface="Gill Sans"/>
              <a:buNone/>
            </a:pPr>
            <a:r>
              <a:rPr lang="en-US" sz="2400" b="0" i="0" u="none" dirty="0">
                <a:solidFill>
                  <a:srgbClr val="F3CC3C"/>
                </a:solidFill>
                <a:latin typeface="Gill Sans"/>
                <a:ea typeface="Gill Sans"/>
                <a:cs typeface="Gill Sans"/>
                <a:sym typeface="Gill Sans"/>
              </a:rPr>
              <a:t>Quick Reference Guide: Employee New Hire Enrollment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9952037" y="6657975"/>
            <a:ext cx="2386012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BB"/>
              </a:buClr>
              <a:buSzPts val="1100"/>
              <a:buFont typeface="Gill Sans"/>
              <a:buNone/>
            </a:pPr>
            <a:r>
              <a:rPr lang="en-US" sz="1100" b="0" i="0" u="none" dirty="0">
                <a:solidFill>
                  <a:srgbClr val="0065BB"/>
                </a:solidFill>
                <a:latin typeface="Gill Sans"/>
                <a:ea typeface="Gill Sans"/>
                <a:cs typeface="Gill Sans"/>
                <a:sym typeface="Gill Sans"/>
              </a:rPr>
              <a:t>Last Modified Date: August 4, 2025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67501" y="831840"/>
            <a:ext cx="5029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From your Home Page, click on the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“My Benefits”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tile</a:t>
            </a:r>
            <a:r>
              <a:rPr lang="en-US" sz="11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6613525" y="720725"/>
            <a:ext cx="5395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2.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You will now see your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Benefits Portal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 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Please read the Open Enrollment information and click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on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Get Started.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212" y="1205304"/>
            <a:ext cx="5868987" cy="2243137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5"/>
          <a:srcRect/>
          <a:stretch/>
        </p:blipFill>
        <p:spPr>
          <a:xfrm>
            <a:off x="6683375" y="1181395"/>
            <a:ext cx="5035550" cy="2366371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5" name="Google Shape;95;p1"/>
          <p:cNvSpPr txBox="1"/>
          <p:nvPr/>
        </p:nvSpPr>
        <p:spPr>
          <a:xfrm>
            <a:off x="2478087" y="2546350"/>
            <a:ext cx="581025" cy="40481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6550" y="4246181"/>
            <a:ext cx="5322775" cy="2187638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7" name="Google Shape;97;p1"/>
          <p:cNvSpPr txBox="1"/>
          <p:nvPr/>
        </p:nvSpPr>
        <p:spPr>
          <a:xfrm>
            <a:off x="6635750" y="3563937"/>
            <a:ext cx="554716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4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Verify your personal information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 Please note that any changes to your personal information must be completed in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your </a:t>
            </a:r>
            <a:r>
              <a:rPr lang="en-US" sz="1100" b="1" i="0" u="none" dirty="0" err="1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ArchHR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Core Profile*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Click on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Next: Review My Family.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0547" y="6244367"/>
            <a:ext cx="83820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0837210" y="6204585"/>
            <a:ext cx="904875" cy="26035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012B91-4750-25EF-6196-977201D438AC}"/>
              </a:ext>
            </a:extLst>
          </p:cNvPr>
          <p:cNvSpPr txBox="1"/>
          <p:nvPr/>
        </p:nvSpPr>
        <p:spPr>
          <a:xfrm>
            <a:off x="6613524" y="6422956"/>
            <a:ext cx="556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*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is a separate step done outside of the </a:t>
            </a:r>
            <a:r>
              <a:rPr lang="en-US" sz="1200" b="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ArchHR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Benefits Open Enrollment process.</a:t>
            </a:r>
            <a:endParaRPr lang="en-US" sz="1200" i="1" dirty="0"/>
          </a:p>
        </p:txBody>
      </p:sp>
      <p:pic>
        <p:nvPicPr>
          <p:cNvPr id="6" name="Google Shape;94;p1">
            <a:extLst>
              <a:ext uri="{FF2B5EF4-FFF2-40B4-BE49-F238E27FC236}">
                <a16:creationId xmlns:a16="http://schemas.microsoft.com/office/drawing/2014/main" id="{4D49E041-B47C-3BA8-2346-DAD6424A6B49}"/>
              </a:ext>
            </a:extLst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182675" y="4003675"/>
            <a:ext cx="5487988" cy="2748669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41DB2AF6-39FD-F818-59B3-8B653022CFF0}"/>
              </a:ext>
            </a:extLst>
          </p:cNvPr>
          <p:cNvSpPr txBox="1"/>
          <p:nvPr/>
        </p:nvSpPr>
        <p:spPr>
          <a:xfrm>
            <a:off x="67501" y="3561280"/>
            <a:ext cx="59776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3.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Review </a:t>
            </a:r>
            <a:r>
              <a:rPr lang="en-US" sz="1100" b="0" i="0" u="none" dirty="0" err="1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DecisionIQ</a:t>
            </a:r>
            <a:r>
              <a:rPr lang="en-US" sz="1100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 decision support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information, click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 Agre</a:t>
            </a:r>
            <a:r>
              <a:rPr lang="en-US" sz="1100" b="1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e</a:t>
            </a:r>
            <a:r>
              <a:rPr lang="en-US" sz="1100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 and then </a:t>
            </a:r>
            <a:r>
              <a:rPr lang="en-US" sz="1100" b="1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Continue</a:t>
            </a:r>
            <a:r>
              <a:rPr lang="en-US" sz="1100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8" name="Google Shape;134;p3">
            <a:extLst>
              <a:ext uri="{FF2B5EF4-FFF2-40B4-BE49-F238E27FC236}">
                <a16:creationId xmlns:a16="http://schemas.microsoft.com/office/drawing/2014/main" id="{C9CF5EBB-73CE-E29C-642E-15B36DDA396C}"/>
              </a:ext>
            </a:extLst>
          </p:cNvPr>
          <p:cNvSpPr txBox="1"/>
          <p:nvPr/>
        </p:nvSpPr>
        <p:spPr>
          <a:xfrm>
            <a:off x="802099" y="5024790"/>
            <a:ext cx="2254250" cy="706437"/>
          </a:xfrm>
          <a:prstGeom prst="rect">
            <a:avLst/>
          </a:prstGeom>
          <a:solidFill>
            <a:schemeClr val="lt1">
              <a:alpha val="98431"/>
            </a:schemeClr>
          </a:solidFill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</a:pPr>
            <a:r>
              <a:rPr lang="en-US" sz="800" b="0" i="0" u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DecisionIQ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personalized and uses where you live, potential usage, age, and other data to recommend a plan.  </a:t>
            </a:r>
            <a:r>
              <a:rPr lang="en-US" sz="800" b="0" i="0" u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DecisionIQ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applicable to medical only since there are 3 plans to choose from.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3689350" y="5199062"/>
            <a:ext cx="2863850" cy="328612"/>
          </a:xfrm>
          <a:prstGeom prst="rightArrow">
            <a:avLst>
              <a:gd name="adj1" fmla="val 2036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514763" y="2408474"/>
            <a:ext cx="1023937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0" y="0"/>
            <a:ext cx="12192000" cy="777875"/>
          </a:xfrm>
          <a:prstGeom prst="rect">
            <a:avLst/>
          </a:prstGeom>
          <a:gradFill>
            <a:gsLst>
              <a:gs pos="0">
                <a:srgbClr val="0065BB"/>
              </a:gs>
              <a:gs pos="16000">
                <a:srgbClr val="0065BB"/>
              </a:gs>
              <a:gs pos="61999">
                <a:srgbClr val="8FAADC"/>
              </a:gs>
              <a:gs pos="72000">
                <a:srgbClr val="B4C7E7"/>
              </a:gs>
              <a:gs pos="82000">
                <a:schemeClr val="bg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812" y="34925"/>
            <a:ext cx="208121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6553200" y="743436"/>
            <a:ext cx="519757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6.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Enter the specific information for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each dependent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to be covered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 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TIP: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If the dependent does NOT live at home, uncheck the ‘Lives at Home’ box and enter their address. 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Click Save.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613525" y="3961791"/>
            <a:ext cx="531506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8.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Begin your enrollment by clicking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Shop Plans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for Medical.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3525" y="1385288"/>
            <a:ext cx="5220966" cy="2342161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988" y="4600575"/>
            <a:ext cx="5272087" cy="2041525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3" name="Google Shape;113;p2"/>
          <p:cNvSpPr txBox="1"/>
          <p:nvPr/>
        </p:nvSpPr>
        <p:spPr>
          <a:xfrm>
            <a:off x="339613" y="3916363"/>
            <a:ext cx="539591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7.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you have existing dependents that need to be edited or removed, click on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“Remove” or “Edit”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within the dependent tile.  When dependent adds, removals, and edits are complete, click on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Next: Shop for Benefits.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03126" y="5795963"/>
            <a:ext cx="336550" cy="1619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334976" y="5795963"/>
            <a:ext cx="338137" cy="1619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53975" y="71437"/>
            <a:ext cx="90011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C3C"/>
              </a:buClr>
              <a:buSzPts val="2400"/>
              <a:buFont typeface="Gill Sans"/>
              <a:buNone/>
            </a:pPr>
            <a:r>
              <a:rPr lang="en-US" sz="2400" b="0" i="0" u="none" dirty="0">
                <a:solidFill>
                  <a:srgbClr val="F3CC3C"/>
                </a:solidFill>
                <a:latin typeface="Gill Sans"/>
                <a:ea typeface="Gill Sans"/>
                <a:cs typeface="Gill Sans"/>
                <a:sym typeface="Gill Sans"/>
              </a:rPr>
              <a:t>Quick Reference Guide: Employee New Hire Enrollment</a:t>
            </a:r>
            <a:endParaRPr dirty="0"/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13525" y="4479696"/>
            <a:ext cx="5314950" cy="2306867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2" name="Google Shape;92;p1"/>
          <p:cNvSpPr txBox="1"/>
          <p:nvPr/>
        </p:nvSpPr>
        <p:spPr>
          <a:xfrm>
            <a:off x="357075" y="811212"/>
            <a:ext cx="539591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5.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Add or Edit your dependent information.  To add a dependent click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+ Add Family Member.  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988" y="1385288"/>
            <a:ext cx="5395912" cy="2382837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7305871" y="5407025"/>
            <a:ext cx="1023937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5684641" y="2297112"/>
            <a:ext cx="2636837" cy="328612"/>
          </a:xfrm>
          <a:prstGeom prst="rightArrow">
            <a:avLst>
              <a:gd name="adj1" fmla="val 20253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571625" y="2297112"/>
            <a:ext cx="2638425" cy="328612"/>
          </a:xfrm>
          <a:prstGeom prst="rightArrow">
            <a:avLst>
              <a:gd name="adj1" fmla="val 20253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3227387" y="5359400"/>
            <a:ext cx="1022350" cy="330200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0" y="0"/>
            <a:ext cx="12192000" cy="777875"/>
          </a:xfrm>
          <a:prstGeom prst="rect">
            <a:avLst/>
          </a:prstGeom>
          <a:gradFill>
            <a:gsLst>
              <a:gs pos="0">
                <a:srgbClr val="0065BB"/>
              </a:gs>
              <a:gs pos="16000">
                <a:srgbClr val="0065BB"/>
              </a:gs>
              <a:gs pos="61999">
                <a:srgbClr val="8FAADC"/>
              </a:gs>
              <a:gs pos="72000">
                <a:srgbClr val="B4C7E7"/>
              </a:gs>
              <a:gs pos="82000">
                <a:schemeClr val="bg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812" y="34925"/>
            <a:ext cx="208121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4200175" y="795330"/>
            <a:ext cx="39321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10. </a:t>
            </a:r>
            <a:r>
              <a:rPr lang="en-US" sz="1100" b="1" i="0" u="none" dirty="0" err="1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DecisionIQ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is available to assist you when making a choice for Medical</a:t>
            </a:r>
            <a:r>
              <a:rPr lang="en-US" sz="1100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/Rx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benefits. Click on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View Plan to see details and to “compare”.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8324852" y="803897"/>
            <a:ext cx="375761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11.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Identify the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Medical plan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you would like to enroll in and click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7142162" y="6046787"/>
            <a:ext cx="706437" cy="17621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-8910" y="3745452"/>
            <a:ext cx="406082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12.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enrolling in the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Base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Medical plan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review and answer the eligibility question for HSA plan enrollment. Click the right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Arrow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then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Save.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53975" y="71437"/>
            <a:ext cx="90011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C3C"/>
              </a:buClr>
              <a:buSzPts val="2400"/>
              <a:buFont typeface="Gill Sans"/>
              <a:buNone/>
            </a:pPr>
            <a:r>
              <a:rPr lang="en-US" sz="2400" b="0" i="0" u="none" dirty="0">
                <a:solidFill>
                  <a:srgbClr val="F3CC3C"/>
                </a:solidFill>
                <a:latin typeface="Gill Sans"/>
                <a:ea typeface="Gill Sans"/>
                <a:cs typeface="Gill Sans"/>
                <a:sym typeface="Gill Sans"/>
              </a:rPr>
              <a:t>Quick Reference Guide: Employee New Hire Enrollment</a:t>
            </a:r>
            <a:endParaRPr dirty="0"/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78" y="4357687"/>
            <a:ext cx="3749675" cy="2381250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40" y="1368986"/>
            <a:ext cx="3814884" cy="2263649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7" name="Google Shape;117;p2"/>
          <p:cNvSpPr txBox="1"/>
          <p:nvPr/>
        </p:nvSpPr>
        <p:spPr>
          <a:xfrm>
            <a:off x="35553" y="810583"/>
            <a:ext cx="391705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9.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Select or add any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dependents you would like to cover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based on the benefit type in the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Family Covered Box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270122" y="2537722"/>
            <a:ext cx="1466027" cy="507791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en-US" sz="9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Eligible Dependents are auto-selected as a default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AC5A7-E495-79E7-3453-DBE51E133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390" y="1412909"/>
            <a:ext cx="3715607" cy="2291669"/>
          </a:xfrm>
          <a:prstGeom prst="rect">
            <a:avLst/>
          </a:prstGeom>
          <a:ln w="28575">
            <a:solidFill>
              <a:srgbClr val="2066B1"/>
            </a:solidFill>
          </a:ln>
        </p:spPr>
      </p:pic>
      <p:sp>
        <p:nvSpPr>
          <p:cNvPr id="134" name="Google Shape;134;p3"/>
          <p:cNvSpPr txBox="1"/>
          <p:nvPr/>
        </p:nvSpPr>
        <p:spPr>
          <a:xfrm>
            <a:off x="5594349" y="2085181"/>
            <a:ext cx="2254250" cy="706437"/>
          </a:xfrm>
          <a:prstGeom prst="rect">
            <a:avLst/>
          </a:prstGeom>
          <a:solidFill>
            <a:schemeClr val="lt1">
              <a:alpha val="98431"/>
            </a:schemeClr>
          </a:solidFill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</a:pPr>
            <a:r>
              <a:rPr lang="en-US" sz="800" b="0" i="0" u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DecisionIQ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personalized and uses where you live, potential usage, age, and other data to recommend a plan.  </a:t>
            </a:r>
            <a:r>
              <a:rPr lang="en-US" sz="800" b="0" i="0" u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DecisionIQ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applicable to medical only since there are 3 plans to choose from.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AD1926-6594-C407-9EFB-1DF4952CF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781" y="1290294"/>
            <a:ext cx="3580241" cy="2475089"/>
          </a:xfrm>
          <a:prstGeom prst="rect">
            <a:avLst/>
          </a:prstGeom>
          <a:ln w="28575">
            <a:solidFill>
              <a:srgbClr val="2066B1"/>
            </a:solidFill>
          </a:ln>
        </p:spPr>
      </p:pic>
      <p:sp>
        <p:nvSpPr>
          <p:cNvPr id="11" name="Google Shape;146;p3">
            <a:extLst>
              <a:ext uri="{FF2B5EF4-FFF2-40B4-BE49-F238E27FC236}">
                <a16:creationId xmlns:a16="http://schemas.microsoft.com/office/drawing/2014/main" id="{1811852F-F0EE-BE31-B671-4A2B14A257F3}"/>
              </a:ext>
            </a:extLst>
          </p:cNvPr>
          <p:cNvSpPr txBox="1"/>
          <p:nvPr/>
        </p:nvSpPr>
        <p:spPr>
          <a:xfrm>
            <a:off x="688026" y="5391658"/>
            <a:ext cx="2433306" cy="461624"/>
          </a:xfrm>
          <a:prstGeom prst="rect">
            <a:avLst/>
          </a:prstGeom>
          <a:solidFill>
            <a:schemeClr val="lt1">
              <a:alpha val="98431"/>
            </a:schemeClr>
          </a:solidFill>
          <a:ln w="28575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</a:pP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you are not eligible for an HSA account, please click “Back” and select the UHC Comprehensive Plan. </a:t>
            </a:r>
            <a:endParaRPr dirty="0"/>
          </a:p>
        </p:txBody>
      </p:sp>
      <p:sp>
        <p:nvSpPr>
          <p:cNvPr id="13" name="Google Shape;138;p3">
            <a:extLst>
              <a:ext uri="{FF2B5EF4-FFF2-40B4-BE49-F238E27FC236}">
                <a16:creationId xmlns:a16="http://schemas.microsoft.com/office/drawing/2014/main" id="{E24E6D6C-34DF-E538-7855-B9E226BD81AE}"/>
              </a:ext>
            </a:extLst>
          </p:cNvPr>
          <p:cNvSpPr txBox="1"/>
          <p:nvPr/>
        </p:nvSpPr>
        <p:spPr>
          <a:xfrm>
            <a:off x="4152144" y="3826014"/>
            <a:ext cx="39321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13.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you ar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e choosing to cover a Spouse, you must complete the </a:t>
            </a: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Spousal Surcharge Attestation. 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Select the applicable survey response, click the right </a:t>
            </a: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Arrow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and </a:t>
            </a: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Save.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5A651F-4DE1-0E32-AB71-0292126B0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1503" y="4615345"/>
            <a:ext cx="3680419" cy="2171218"/>
          </a:xfrm>
          <a:prstGeom prst="rect">
            <a:avLst/>
          </a:prstGeom>
          <a:ln w="28575">
            <a:solidFill>
              <a:srgbClr val="2066B1"/>
            </a:solidFill>
          </a:ln>
        </p:spPr>
      </p:pic>
      <p:sp>
        <p:nvSpPr>
          <p:cNvPr id="15" name="Google Shape;140;p3">
            <a:extLst>
              <a:ext uri="{FF2B5EF4-FFF2-40B4-BE49-F238E27FC236}">
                <a16:creationId xmlns:a16="http://schemas.microsoft.com/office/drawing/2014/main" id="{8403A4F6-017E-46A2-755C-225CE5E557D9}"/>
              </a:ext>
            </a:extLst>
          </p:cNvPr>
          <p:cNvSpPr txBox="1"/>
          <p:nvPr/>
        </p:nvSpPr>
        <p:spPr>
          <a:xfrm>
            <a:off x="8334374" y="3830090"/>
            <a:ext cx="38036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14. 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Depending on your answer, you may see the </a:t>
            </a: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Spousal Surcharge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page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Select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 Understand</a:t>
            </a:r>
            <a:r>
              <a:rPr lang="en-US" sz="110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1F7D87-2707-2B10-1087-16B922BB3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2781" y="4483510"/>
            <a:ext cx="3612729" cy="2081979"/>
          </a:xfrm>
          <a:prstGeom prst="rect">
            <a:avLst/>
          </a:prstGeom>
          <a:ln w="28575">
            <a:solidFill>
              <a:srgbClr val="2066B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F3431537-7C49-6587-7A25-DB70E5BF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>
            <a:extLst>
              <a:ext uri="{FF2B5EF4-FFF2-40B4-BE49-F238E27FC236}">
                <a16:creationId xmlns:a16="http://schemas.microsoft.com/office/drawing/2014/main" id="{1ED367A5-E801-A366-C9EB-4DC250C3CF03}"/>
              </a:ext>
            </a:extLst>
          </p:cNvPr>
          <p:cNvSpPr/>
          <p:nvPr/>
        </p:nvSpPr>
        <p:spPr>
          <a:xfrm>
            <a:off x="7305871" y="5407025"/>
            <a:ext cx="1023937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ED4B15F0-FDD8-6025-CB40-4A2B2DAEA4AB}"/>
              </a:ext>
            </a:extLst>
          </p:cNvPr>
          <p:cNvSpPr/>
          <p:nvPr/>
        </p:nvSpPr>
        <p:spPr>
          <a:xfrm>
            <a:off x="5684641" y="2297112"/>
            <a:ext cx="2636837" cy="328612"/>
          </a:xfrm>
          <a:prstGeom prst="rightArrow">
            <a:avLst>
              <a:gd name="adj1" fmla="val 20253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>
            <a:extLst>
              <a:ext uri="{FF2B5EF4-FFF2-40B4-BE49-F238E27FC236}">
                <a16:creationId xmlns:a16="http://schemas.microsoft.com/office/drawing/2014/main" id="{2FB9D37B-D724-E083-1A3C-31C3F2B76E06}"/>
              </a:ext>
            </a:extLst>
          </p:cNvPr>
          <p:cNvSpPr/>
          <p:nvPr/>
        </p:nvSpPr>
        <p:spPr>
          <a:xfrm>
            <a:off x="1571625" y="2297112"/>
            <a:ext cx="2638425" cy="328612"/>
          </a:xfrm>
          <a:prstGeom prst="rightArrow">
            <a:avLst>
              <a:gd name="adj1" fmla="val 20253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>
            <a:extLst>
              <a:ext uri="{FF2B5EF4-FFF2-40B4-BE49-F238E27FC236}">
                <a16:creationId xmlns:a16="http://schemas.microsoft.com/office/drawing/2014/main" id="{540B9310-63F7-4D41-E400-5370BC6FECE0}"/>
              </a:ext>
            </a:extLst>
          </p:cNvPr>
          <p:cNvSpPr/>
          <p:nvPr/>
        </p:nvSpPr>
        <p:spPr>
          <a:xfrm>
            <a:off x="3227387" y="5359400"/>
            <a:ext cx="1022350" cy="330200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F8D03D"/>
          </a:solidFill>
          <a:ln w="25400" cap="flat" cmpd="sng">
            <a:solidFill>
              <a:srgbClr val="F8D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>
            <a:extLst>
              <a:ext uri="{FF2B5EF4-FFF2-40B4-BE49-F238E27FC236}">
                <a16:creationId xmlns:a16="http://schemas.microsoft.com/office/drawing/2014/main" id="{33FE1F52-7519-648A-4BC8-77EB584EBFAC}"/>
              </a:ext>
            </a:extLst>
          </p:cNvPr>
          <p:cNvSpPr txBox="1"/>
          <p:nvPr/>
        </p:nvSpPr>
        <p:spPr>
          <a:xfrm>
            <a:off x="0" y="0"/>
            <a:ext cx="12192000" cy="777875"/>
          </a:xfrm>
          <a:prstGeom prst="rect">
            <a:avLst/>
          </a:prstGeom>
          <a:gradFill>
            <a:gsLst>
              <a:gs pos="0">
                <a:srgbClr val="0065BB"/>
              </a:gs>
              <a:gs pos="16000">
                <a:srgbClr val="0065BB"/>
              </a:gs>
              <a:gs pos="61999">
                <a:srgbClr val="8FAADC"/>
              </a:gs>
              <a:gs pos="72000">
                <a:srgbClr val="B4C7E7"/>
              </a:gs>
              <a:gs pos="82000">
                <a:schemeClr val="bg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">
            <a:extLst>
              <a:ext uri="{FF2B5EF4-FFF2-40B4-BE49-F238E27FC236}">
                <a16:creationId xmlns:a16="http://schemas.microsoft.com/office/drawing/2014/main" id="{2C905684-84A7-30CD-B118-221C09862A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812" y="34925"/>
            <a:ext cx="208121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>
            <a:extLst>
              <a:ext uri="{FF2B5EF4-FFF2-40B4-BE49-F238E27FC236}">
                <a16:creationId xmlns:a16="http://schemas.microsoft.com/office/drawing/2014/main" id="{2161AB37-9C1F-82E9-5320-BED806C52FE5}"/>
              </a:ext>
            </a:extLst>
          </p:cNvPr>
          <p:cNvSpPr txBox="1"/>
          <p:nvPr/>
        </p:nvSpPr>
        <p:spPr>
          <a:xfrm>
            <a:off x="11331511" y="6195058"/>
            <a:ext cx="671512" cy="13017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>
            <a:extLst>
              <a:ext uri="{FF2B5EF4-FFF2-40B4-BE49-F238E27FC236}">
                <a16:creationId xmlns:a16="http://schemas.microsoft.com/office/drawing/2014/main" id="{323148C2-120E-E86E-4B92-FC2E3C66AB8C}"/>
              </a:ext>
            </a:extLst>
          </p:cNvPr>
          <p:cNvSpPr txBox="1"/>
          <p:nvPr/>
        </p:nvSpPr>
        <p:spPr>
          <a:xfrm>
            <a:off x="53975" y="71437"/>
            <a:ext cx="90011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C3C"/>
              </a:buClr>
              <a:buSzPts val="2400"/>
              <a:buFont typeface="Gill Sans"/>
              <a:buNone/>
            </a:pPr>
            <a:r>
              <a:rPr lang="en-US" sz="2400" b="0" i="0" u="none" dirty="0">
                <a:solidFill>
                  <a:srgbClr val="F3CC3C"/>
                </a:solidFill>
                <a:latin typeface="Gill Sans"/>
                <a:ea typeface="Gill Sans"/>
                <a:cs typeface="Gill Sans"/>
                <a:sym typeface="Gill Sans"/>
              </a:rPr>
              <a:t>Quick Reference Guide: Employee New Hire Enrollment</a:t>
            </a:r>
            <a:endParaRPr dirty="0"/>
          </a:p>
        </p:txBody>
      </p:sp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DF00746D-E0D5-3ADB-F038-8F968339E23E}"/>
              </a:ext>
            </a:extLst>
          </p:cNvPr>
          <p:cNvSpPr txBox="1"/>
          <p:nvPr/>
        </p:nvSpPr>
        <p:spPr>
          <a:xfrm>
            <a:off x="260978" y="2629565"/>
            <a:ext cx="1466027" cy="507791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en-US" sz="9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Eligible Dependents are auto-selected as a default</a:t>
            </a:r>
            <a:endParaRPr dirty="0"/>
          </a:p>
        </p:txBody>
      </p:sp>
      <p:sp>
        <p:nvSpPr>
          <p:cNvPr id="134" name="Google Shape;134;p3">
            <a:extLst>
              <a:ext uri="{FF2B5EF4-FFF2-40B4-BE49-F238E27FC236}">
                <a16:creationId xmlns:a16="http://schemas.microsoft.com/office/drawing/2014/main" id="{64096C20-3779-0A50-D878-00E14EFCC78E}"/>
              </a:ext>
            </a:extLst>
          </p:cNvPr>
          <p:cNvSpPr txBox="1"/>
          <p:nvPr/>
        </p:nvSpPr>
        <p:spPr>
          <a:xfrm>
            <a:off x="5594349" y="2085181"/>
            <a:ext cx="2254250" cy="706437"/>
          </a:xfrm>
          <a:prstGeom prst="rect">
            <a:avLst/>
          </a:prstGeom>
          <a:solidFill>
            <a:schemeClr val="lt1">
              <a:alpha val="98431"/>
            </a:schemeClr>
          </a:solidFill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</a:pPr>
            <a:r>
              <a:rPr lang="en-US" sz="800" b="0" i="0" u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DecisionIQ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personalized and uses where you live, potential usage, age, and other data to recommend a plan.  </a:t>
            </a:r>
            <a:r>
              <a:rPr lang="en-US" sz="800" b="0" i="0" u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DecisionIQ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applicable to medical only since there are 3 plans to choose from.</a:t>
            </a:r>
            <a:endParaRPr dirty="0"/>
          </a:p>
        </p:txBody>
      </p:sp>
      <p:sp>
        <p:nvSpPr>
          <p:cNvPr id="4" name="Google Shape;138;p3">
            <a:extLst>
              <a:ext uri="{FF2B5EF4-FFF2-40B4-BE49-F238E27FC236}">
                <a16:creationId xmlns:a16="http://schemas.microsoft.com/office/drawing/2014/main" id="{18EDC052-B03D-6B95-A529-55FD2F95F01E}"/>
              </a:ext>
            </a:extLst>
          </p:cNvPr>
          <p:cNvSpPr txBox="1"/>
          <p:nvPr/>
        </p:nvSpPr>
        <p:spPr>
          <a:xfrm>
            <a:off x="53975" y="885638"/>
            <a:ext cx="3825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15.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Review the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Dental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plan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you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will be enrolled in and click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5" name="Google Shape;137;p3">
            <a:extLst>
              <a:ext uri="{FF2B5EF4-FFF2-40B4-BE49-F238E27FC236}">
                <a16:creationId xmlns:a16="http://schemas.microsoft.com/office/drawing/2014/main" id="{EA5EDEBE-E258-FC4A-9CE4-DF12C4955A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81" y="1399250"/>
            <a:ext cx="3748087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" name="Google Shape;140;p3">
            <a:extLst>
              <a:ext uri="{FF2B5EF4-FFF2-40B4-BE49-F238E27FC236}">
                <a16:creationId xmlns:a16="http://schemas.microsoft.com/office/drawing/2014/main" id="{FF57CFE8-4FBD-746B-A7F0-28C6C1A888B4}"/>
              </a:ext>
            </a:extLst>
          </p:cNvPr>
          <p:cNvSpPr txBox="1"/>
          <p:nvPr/>
        </p:nvSpPr>
        <p:spPr>
          <a:xfrm>
            <a:off x="4232287" y="875687"/>
            <a:ext cx="38036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16.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Review the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Vision plan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you will be enrolled in and click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7" name="Google Shape;136;p3">
            <a:extLst>
              <a:ext uri="{FF2B5EF4-FFF2-40B4-BE49-F238E27FC236}">
                <a16:creationId xmlns:a16="http://schemas.microsoft.com/office/drawing/2014/main" id="{92733C56-D830-DE27-1562-8CF9682138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0862" y="1399250"/>
            <a:ext cx="3746500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" name="Google Shape;148;p3">
            <a:extLst>
              <a:ext uri="{FF2B5EF4-FFF2-40B4-BE49-F238E27FC236}">
                <a16:creationId xmlns:a16="http://schemas.microsoft.com/office/drawing/2014/main" id="{1BEB3972-8C32-C904-BE21-697E0A30CA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2325" y="1399250"/>
            <a:ext cx="3686371" cy="2305050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" name="Google Shape;147;p3">
            <a:extLst>
              <a:ext uri="{FF2B5EF4-FFF2-40B4-BE49-F238E27FC236}">
                <a16:creationId xmlns:a16="http://schemas.microsoft.com/office/drawing/2014/main" id="{A4CE1BFD-EAFE-0EB3-89BF-83C6BA42F873}"/>
              </a:ext>
            </a:extLst>
          </p:cNvPr>
          <p:cNvSpPr txBox="1"/>
          <p:nvPr/>
        </p:nvSpPr>
        <p:spPr>
          <a:xfrm>
            <a:off x="8388350" y="793432"/>
            <a:ext cx="380365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17.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enrolling in the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HSA plan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you can enter a personal contribution amount, if desired.  Click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when done.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4" name="Google Shape;149;p3">
            <a:extLst>
              <a:ext uri="{FF2B5EF4-FFF2-40B4-BE49-F238E27FC236}">
                <a16:creationId xmlns:a16="http://schemas.microsoft.com/office/drawing/2014/main" id="{B8CA4BD0-B963-F07E-2CF9-86431F7E23D2}"/>
              </a:ext>
            </a:extLst>
          </p:cNvPr>
          <p:cNvSpPr txBox="1"/>
          <p:nvPr/>
        </p:nvSpPr>
        <p:spPr>
          <a:xfrm>
            <a:off x="9883774" y="3115007"/>
            <a:ext cx="2254250" cy="585787"/>
          </a:xfrm>
          <a:prstGeom prst="rect">
            <a:avLst/>
          </a:prstGeom>
          <a:solidFill>
            <a:schemeClr val="lt1">
              <a:alpha val="98431"/>
            </a:schemeClr>
          </a:solidFill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</a:pP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may choose not to add employee contributions to the HSA; you will still receive the Archdiocese’s contribution amount. </a:t>
            </a:r>
            <a:endParaRPr dirty="0"/>
          </a:p>
        </p:txBody>
      </p:sp>
      <p:sp>
        <p:nvSpPr>
          <p:cNvPr id="15" name="Google Shape;172;p4">
            <a:extLst>
              <a:ext uri="{FF2B5EF4-FFF2-40B4-BE49-F238E27FC236}">
                <a16:creationId xmlns:a16="http://schemas.microsoft.com/office/drawing/2014/main" id="{2C3A188A-3FB8-F7D0-1F55-DFBF6736CCC3}"/>
              </a:ext>
            </a:extLst>
          </p:cNvPr>
          <p:cNvSpPr txBox="1"/>
          <p:nvPr/>
        </p:nvSpPr>
        <p:spPr>
          <a:xfrm>
            <a:off x="29369" y="3830626"/>
            <a:ext cx="38529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18.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you are eligible and choose to enroll in a </a:t>
            </a: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Health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Flexible Spending Account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enter your contribution amount and click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Cart.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6" name="Google Shape;171;p4">
            <a:extLst>
              <a:ext uri="{FF2B5EF4-FFF2-40B4-BE49-F238E27FC236}">
                <a16:creationId xmlns:a16="http://schemas.microsoft.com/office/drawing/2014/main" id="{FAE41311-1829-54F0-1DB4-E4EC9A1D861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881" y="4483101"/>
            <a:ext cx="3748087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" name="Google Shape;173;p4">
            <a:extLst>
              <a:ext uri="{FF2B5EF4-FFF2-40B4-BE49-F238E27FC236}">
                <a16:creationId xmlns:a16="http://schemas.microsoft.com/office/drawing/2014/main" id="{CDAA9D0F-36F4-13B9-FB09-8C416DB82CF8}"/>
              </a:ext>
            </a:extLst>
          </p:cNvPr>
          <p:cNvSpPr txBox="1"/>
          <p:nvPr/>
        </p:nvSpPr>
        <p:spPr>
          <a:xfrm>
            <a:off x="1001037" y="4683026"/>
            <a:ext cx="2254250" cy="461624"/>
          </a:xfrm>
          <a:prstGeom prst="rect">
            <a:avLst/>
          </a:prstGeom>
          <a:solidFill>
            <a:schemeClr val="lt1">
              <a:alpha val="98431"/>
            </a:schemeClr>
          </a:solidFill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</a:pP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enrolled in the Base Medical Plan with HSA, you will not be eligible to enroll in FSA.</a:t>
            </a:r>
            <a:endParaRPr dirty="0"/>
          </a:p>
        </p:txBody>
      </p:sp>
      <p:sp>
        <p:nvSpPr>
          <p:cNvPr id="18" name="Google Shape;174;p4">
            <a:extLst>
              <a:ext uri="{FF2B5EF4-FFF2-40B4-BE49-F238E27FC236}">
                <a16:creationId xmlns:a16="http://schemas.microsoft.com/office/drawing/2014/main" id="{8BE5CE53-8413-475E-FE5C-C8B3A4E4F654}"/>
              </a:ext>
            </a:extLst>
          </p:cNvPr>
          <p:cNvSpPr txBox="1"/>
          <p:nvPr/>
        </p:nvSpPr>
        <p:spPr>
          <a:xfrm>
            <a:off x="4133280" y="3805361"/>
            <a:ext cx="4001664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19.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you are eligible and choose to enroll in a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Dependent Care Flexible Spending Account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enter your contribution amount and click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Cart.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9" name="Google Shape;175;p4">
            <a:extLst>
              <a:ext uri="{FF2B5EF4-FFF2-40B4-BE49-F238E27FC236}">
                <a16:creationId xmlns:a16="http://schemas.microsoft.com/office/drawing/2014/main" id="{94F924D4-9233-838E-C295-BC627E48376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0862" y="4505687"/>
            <a:ext cx="3748087" cy="222158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" name="Google Shape;174;p4">
            <a:extLst>
              <a:ext uri="{FF2B5EF4-FFF2-40B4-BE49-F238E27FC236}">
                <a16:creationId xmlns:a16="http://schemas.microsoft.com/office/drawing/2014/main" id="{F3BDB962-C17B-D21A-24D2-95902ED96AF7}"/>
              </a:ext>
            </a:extLst>
          </p:cNvPr>
          <p:cNvSpPr txBox="1"/>
          <p:nvPr/>
        </p:nvSpPr>
        <p:spPr>
          <a:xfrm>
            <a:off x="8442324" y="3805361"/>
            <a:ext cx="384401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20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you are enrolling in Medical, you will be required to  complete the </a:t>
            </a:r>
            <a:r>
              <a:rPr lang="en-US" sz="110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Paperless Authorization. 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Select your preference, the </a:t>
            </a: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Arrow 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to the right, and </a:t>
            </a: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Save. 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80FF1F-CDF2-D42D-FB57-0877FC494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6037" y="4519881"/>
            <a:ext cx="3681987" cy="2109519"/>
          </a:xfrm>
          <a:prstGeom prst="rect">
            <a:avLst/>
          </a:prstGeom>
          <a:ln w="28575">
            <a:solidFill>
              <a:srgbClr val="2066B1"/>
            </a:solidFill>
          </a:ln>
        </p:spPr>
      </p:pic>
    </p:spTree>
    <p:extLst>
      <p:ext uri="{BB962C8B-B14F-4D97-AF65-F5344CB8AC3E}">
        <p14:creationId xmlns:p14="http://schemas.microsoft.com/office/powerpoint/2010/main" val="288415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3109912" y="2497326"/>
            <a:ext cx="1023937" cy="330200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218044" y="2565588"/>
            <a:ext cx="1023937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0" y="0"/>
            <a:ext cx="12192000" cy="777875"/>
          </a:xfrm>
          <a:prstGeom prst="rect">
            <a:avLst/>
          </a:prstGeom>
          <a:gradFill>
            <a:gsLst>
              <a:gs pos="0">
                <a:srgbClr val="0065BB"/>
              </a:gs>
              <a:gs pos="16000">
                <a:srgbClr val="0065BB"/>
              </a:gs>
              <a:gs pos="61999">
                <a:srgbClr val="8FAADC"/>
              </a:gs>
              <a:gs pos="72000">
                <a:srgbClr val="B4C7E7"/>
              </a:gs>
              <a:gs pos="81000">
                <a:schemeClr val="bg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812" y="34925"/>
            <a:ext cx="208121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0" y="66675"/>
            <a:ext cx="105156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C3C"/>
              </a:buClr>
              <a:buSzPts val="2400"/>
              <a:buFont typeface="Gill Sans"/>
              <a:buNone/>
            </a:pPr>
            <a:r>
              <a:rPr lang="en-US" sz="2400" b="0" i="0" u="none" dirty="0">
                <a:solidFill>
                  <a:srgbClr val="F3CC3C"/>
                </a:solidFill>
                <a:latin typeface="Gill Sans"/>
                <a:ea typeface="Gill Sans"/>
                <a:cs typeface="Gill Sans"/>
                <a:sym typeface="Gill Sans"/>
              </a:rPr>
              <a:t>Quick Reference Guide: Employee New Hire Enrollment</a:t>
            </a:r>
            <a:endParaRPr dirty="0"/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41" y="1441417"/>
            <a:ext cx="3748087" cy="2305050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2" name="Google Shape;162;p4"/>
          <p:cNvSpPr txBox="1"/>
          <p:nvPr/>
        </p:nvSpPr>
        <p:spPr>
          <a:xfrm>
            <a:off x="0" y="841342"/>
            <a:ext cx="392747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21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Employer paid benefits, with no cost to you, will not have a decline coverage option.  Click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Update Cart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to move forward.</a:t>
            </a:r>
            <a:endParaRPr dirty="0">
              <a:latin typeface="Gill Sans" panose="020B0604020202020204" charset="0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0424" y="1443005"/>
            <a:ext cx="3749675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4" name="Google Shape;164;p4"/>
          <p:cNvSpPr txBox="1"/>
          <p:nvPr/>
        </p:nvSpPr>
        <p:spPr>
          <a:xfrm>
            <a:off x="4102099" y="833437"/>
            <a:ext cx="3927475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22.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enrolling in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Supplemental Life Insurance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choose your desired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coverage amount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from the drop down.  Click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 or Decline Coverage.</a:t>
            </a:r>
            <a:endParaRPr dirty="0">
              <a:latin typeface="Gill Sans" panose="020B0604020202020204" charset="0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904" y="1433737"/>
            <a:ext cx="3749675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6" name="Google Shape;166;p4"/>
          <p:cNvSpPr txBox="1"/>
          <p:nvPr/>
        </p:nvSpPr>
        <p:spPr>
          <a:xfrm>
            <a:off x="8211349" y="841342"/>
            <a:ext cx="3835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23.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Review your Benefit Elections.  A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ll offerings must have an enrollment or decline on file.  Click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Next: Review Beneficiaries.</a:t>
            </a:r>
            <a:endParaRPr dirty="0">
              <a:latin typeface="Gill Sans" panose="020B0604020202020204" charset="0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4195579" y="3172360"/>
            <a:ext cx="2820987" cy="58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None/>
            </a:pPr>
            <a:r>
              <a:rPr lang="en-US" sz="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Evidence of Insurability</a:t>
            </a:r>
            <a:r>
              <a:rPr lang="en-US" sz="8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may be required depending on the coverage amount selected.  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Pending costs and coverage amounts are displayed for your review.</a:t>
            </a:r>
            <a:endParaRPr dirty="0"/>
          </a:p>
        </p:txBody>
      </p:sp>
      <p:sp>
        <p:nvSpPr>
          <p:cNvPr id="168" name="Google Shape;168;p4"/>
          <p:cNvSpPr txBox="1"/>
          <p:nvPr/>
        </p:nvSpPr>
        <p:spPr>
          <a:xfrm>
            <a:off x="7131049" y="3475037"/>
            <a:ext cx="762000" cy="228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4;p4">
            <a:extLst>
              <a:ext uri="{FF2B5EF4-FFF2-40B4-BE49-F238E27FC236}">
                <a16:creationId xmlns:a16="http://schemas.microsoft.com/office/drawing/2014/main" id="{8A378F80-86CF-9B65-1BF2-01FC710E04BF}"/>
              </a:ext>
            </a:extLst>
          </p:cNvPr>
          <p:cNvSpPr/>
          <p:nvPr/>
        </p:nvSpPr>
        <p:spPr>
          <a:xfrm>
            <a:off x="3162300" y="5492750"/>
            <a:ext cx="1023937" cy="330200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5;p4">
            <a:extLst>
              <a:ext uri="{FF2B5EF4-FFF2-40B4-BE49-F238E27FC236}">
                <a16:creationId xmlns:a16="http://schemas.microsoft.com/office/drawing/2014/main" id="{20BE16FA-F60F-7A3F-15B2-319245030803}"/>
              </a:ext>
            </a:extLst>
          </p:cNvPr>
          <p:cNvSpPr/>
          <p:nvPr/>
        </p:nvSpPr>
        <p:spPr>
          <a:xfrm>
            <a:off x="7211888" y="5554115"/>
            <a:ext cx="1023937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63;p4">
            <a:extLst>
              <a:ext uri="{FF2B5EF4-FFF2-40B4-BE49-F238E27FC236}">
                <a16:creationId xmlns:a16="http://schemas.microsoft.com/office/drawing/2014/main" id="{95FEDB15-60DB-0554-A8E0-85C0CF8905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43" y="4420078"/>
            <a:ext cx="3749675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" name="Google Shape;164;p4">
            <a:extLst>
              <a:ext uri="{FF2B5EF4-FFF2-40B4-BE49-F238E27FC236}">
                <a16:creationId xmlns:a16="http://schemas.microsoft.com/office/drawing/2014/main" id="{023CE025-5101-79B8-9975-39A677766E74}"/>
              </a:ext>
            </a:extLst>
          </p:cNvPr>
          <p:cNvSpPr txBox="1"/>
          <p:nvPr/>
        </p:nvSpPr>
        <p:spPr>
          <a:xfrm>
            <a:off x="46022" y="3783210"/>
            <a:ext cx="387351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24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If enrolling in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Supplemental Life Insurance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, choose your desired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coverage amount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from the drop down.  Click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Update Cart or Decline Coverage.</a:t>
            </a:r>
            <a:endParaRPr dirty="0">
              <a:latin typeface="Gill Sans" panose="020B0604020202020204" charset="0"/>
            </a:endParaRPr>
          </a:p>
        </p:txBody>
      </p:sp>
      <p:sp>
        <p:nvSpPr>
          <p:cNvPr id="15" name="Google Shape;166;p4">
            <a:extLst>
              <a:ext uri="{FF2B5EF4-FFF2-40B4-BE49-F238E27FC236}">
                <a16:creationId xmlns:a16="http://schemas.microsoft.com/office/drawing/2014/main" id="{DA4C61D7-A331-FEF3-A2EB-04F388D448A6}"/>
              </a:ext>
            </a:extLst>
          </p:cNvPr>
          <p:cNvSpPr txBox="1"/>
          <p:nvPr/>
        </p:nvSpPr>
        <p:spPr>
          <a:xfrm>
            <a:off x="8250984" y="3715444"/>
            <a:ext cx="38354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26.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Review your Benefit Elections.  A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ll offerings must have an enrollment or decline on file. If you already have Beneficiaries on file, select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Checkout</a:t>
            </a:r>
            <a:r>
              <a:rPr lang="en-US" sz="110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</a:t>
            </a:r>
            <a:endParaRPr sz="1100" dirty="0">
              <a:latin typeface="Gill Sans" panose="020B0604020202020204" charset="0"/>
            </a:endParaRPr>
          </a:p>
        </p:txBody>
      </p:sp>
      <p:sp>
        <p:nvSpPr>
          <p:cNvPr id="16" name="Google Shape;167;p4">
            <a:extLst>
              <a:ext uri="{FF2B5EF4-FFF2-40B4-BE49-F238E27FC236}">
                <a16:creationId xmlns:a16="http://schemas.microsoft.com/office/drawing/2014/main" id="{1D32CEF6-3B37-C1B5-1A51-93798159A005}"/>
              </a:ext>
            </a:extLst>
          </p:cNvPr>
          <p:cNvSpPr txBox="1"/>
          <p:nvPr/>
        </p:nvSpPr>
        <p:spPr>
          <a:xfrm>
            <a:off x="104768" y="6139340"/>
            <a:ext cx="2820987" cy="58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/>
              <a:buNone/>
            </a:pPr>
            <a:r>
              <a:rPr lang="en-US" sz="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Evidence of Insurability</a:t>
            </a:r>
            <a:r>
              <a:rPr lang="en-US" sz="8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may be required depending on the coverage amount selected.  </a:t>
            </a:r>
            <a:r>
              <a:rPr lang="en-US" sz="800" b="0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Pending costs and coverage amounts are displayed for your review.</a:t>
            </a:r>
            <a:endParaRPr dirty="0"/>
          </a:p>
        </p:txBody>
      </p:sp>
      <p:sp>
        <p:nvSpPr>
          <p:cNvPr id="17" name="Google Shape;164;p4">
            <a:extLst>
              <a:ext uri="{FF2B5EF4-FFF2-40B4-BE49-F238E27FC236}">
                <a16:creationId xmlns:a16="http://schemas.microsoft.com/office/drawing/2014/main" id="{2DC0B7AF-F9E9-0792-472C-C961D595C8CE}"/>
              </a:ext>
            </a:extLst>
          </p:cNvPr>
          <p:cNvSpPr txBox="1"/>
          <p:nvPr/>
        </p:nvSpPr>
        <p:spPr>
          <a:xfrm>
            <a:off x="4148504" y="3757500"/>
            <a:ext cx="387351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25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Repeat </a:t>
            </a:r>
            <a:r>
              <a:rPr lang="en-US" sz="1100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Step 24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as needed for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Supplemental Spouse and/or Dependent Life.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Gill Sans" panose="020B060402020202020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DBD92A-5621-CCBC-44C7-AAB620B07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7136" y="4403790"/>
            <a:ext cx="3689524" cy="2313692"/>
          </a:xfrm>
          <a:prstGeom prst="rect">
            <a:avLst/>
          </a:prstGeom>
          <a:ln w="28575">
            <a:solidFill>
              <a:srgbClr val="2066B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822CBB-F1F4-0894-176C-BC5C395EA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954" y="4381381"/>
            <a:ext cx="3702795" cy="2319892"/>
          </a:xfrm>
          <a:prstGeom prst="rect">
            <a:avLst/>
          </a:prstGeom>
          <a:ln w="28575">
            <a:solidFill>
              <a:srgbClr val="2066B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>
            <a:off x="3260337" y="5164137"/>
            <a:ext cx="1022350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7304153" y="2184400"/>
            <a:ext cx="1022350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13102" y="2197100"/>
            <a:ext cx="1022350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0" y="-11113"/>
            <a:ext cx="12192000" cy="777875"/>
          </a:xfrm>
          <a:prstGeom prst="rect">
            <a:avLst/>
          </a:prstGeom>
          <a:gradFill>
            <a:gsLst>
              <a:gs pos="0">
                <a:srgbClr val="0065BB"/>
              </a:gs>
              <a:gs pos="16000">
                <a:srgbClr val="0065BB"/>
              </a:gs>
              <a:gs pos="61999">
                <a:srgbClr val="8FAADC"/>
              </a:gs>
              <a:gs pos="72000">
                <a:srgbClr val="B4C7E7"/>
              </a:gs>
              <a:gs pos="82000">
                <a:schemeClr val="bg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812" y="34925"/>
            <a:ext cx="208121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0" y="66675"/>
            <a:ext cx="105156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C3C"/>
              </a:buClr>
              <a:buSzPts val="2400"/>
              <a:buFont typeface="Gill Sans"/>
              <a:buNone/>
            </a:pPr>
            <a:r>
              <a:rPr lang="en-US" sz="2400" b="0" i="0" u="none" dirty="0">
                <a:solidFill>
                  <a:srgbClr val="F3CC3C"/>
                </a:solidFill>
                <a:latin typeface="Gill Sans"/>
                <a:ea typeface="Gill Sans"/>
                <a:cs typeface="Gill Sans"/>
                <a:sym typeface="Gill Sans"/>
              </a:rPr>
              <a:t>Quick Reference Guide: Employee New Hire Enrollment</a:t>
            </a:r>
            <a:endParaRPr dirty="0"/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762" y="1407406"/>
            <a:ext cx="3748087" cy="2305050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465" y="4332289"/>
            <a:ext cx="3723484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8" name="Google Shape;188;p5"/>
          <p:cNvSpPr txBox="1"/>
          <p:nvPr/>
        </p:nvSpPr>
        <p:spPr>
          <a:xfrm>
            <a:off x="8370062" y="793019"/>
            <a:ext cx="374808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29.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Review all elections and </a:t>
            </a:r>
            <a:r>
              <a:rPr lang="en-US" sz="1100" b="1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Checkout.  Note: if you do not complete this step, your elections will not be active.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4294950" y="3837780"/>
            <a:ext cx="366553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31.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 Review and complete any additional tasks on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Your To-Do List.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5140" y="4332289"/>
            <a:ext cx="3725062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2" name="Google Shape;192;p5"/>
          <p:cNvSpPr txBox="1"/>
          <p:nvPr/>
        </p:nvSpPr>
        <p:spPr>
          <a:xfrm>
            <a:off x="8370062" y="3824010"/>
            <a:ext cx="38673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en-US" sz="1100" b="1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32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Download, Print, or Email your Benefits Confirmation S</a:t>
            </a:r>
            <a:r>
              <a:rPr lang="en-US" sz="1100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tatement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</a:t>
            </a:r>
            <a:endParaRPr sz="1200" dirty="0">
              <a:latin typeface="Gill Sans" panose="020B0604020202020204" charset="0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135700" y="3916380"/>
            <a:ext cx="374967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lang="en-US" sz="1100" b="1" dirty="0">
                <a:latin typeface="Gill Sans" panose="020B0604020202020204" charset="0"/>
                <a:ea typeface="Montserrat"/>
                <a:cs typeface="Montserrat"/>
                <a:sym typeface="Montserrat"/>
              </a:rPr>
              <a:t>30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. </a:t>
            </a:r>
            <a:r>
              <a:rPr lang="en-US" sz="1100" b="0" i="0" u="none" dirty="0">
                <a:solidFill>
                  <a:schemeClr val="dk1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Your Enrollment is Complete!</a:t>
            </a:r>
            <a:endParaRPr sz="1200" dirty="0">
              <a:latin typeface="Gill Sans" panose="020B0604020202020204" charset="0"/>
            </a:endParaRPr>
          </a:p>
        </p:txBody>
      </p:sp>
      <p:pic>
        <p:nvPicPr>
          <p:cNvPr id="194" name="Google Shape;19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4950" y="1408200"/>
            <a:ext cx="3748087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" name="Google Shape;180;p5">
            <a:extLst>
              <a:ext uri="{FF2B5EF4-FFF2-40B4-BE49-F238E27FC236}">
                <a16:creationId xmlns:a16="http://schemas.microsoft.com/office/drawing/2014/main" id="{F2A55889-FE04-FEBF-53FB-4A81B3BC8509}"/>
              </a:ext>
            </a:extLst>
          </p:cNvPr>
          <p:cNvSpPr/>
          <p:nvPr/>
        </p:nvSpPr>
        <p:spPr>
          <a:xfrm>
            <a:off x="7327071" y="5169852"/>
            <a:ext cx="1022350" cy="328612"/>
          </a:xfrm>
          <a:prstGeom prst="rightArrow">
            <a:avLst>
              <a:gd name="adj1" fmla="val 18130"/>
              <a:gd name="adj2" fmla="val 50000"/>
            </a:avLst>
          </a:prstGeom>
          <a:solidFill>
            <a:srgbClr val="2066B1"/>
          </a:solidFill>
          <a:ln w="25400" cap="flat" cmpd="sng">
            <a:solidFill>
              <a:srgbClr val="20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4245737" y="877181"/>
            <a:ext cx="379253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28.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Once beneficiary information is complete click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Review and Checkout.</a:t>
            </a:r>
            <a:endParaRPr dirty="0">
              <a:latin typeface="Gill Sans" panose="020B0604020202020204" charset="0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3935" y="4332289"/>
            <a:ext cx="3723484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5549" y="1408200"/>
            <a:ext cx="3749675" cy="2303462"/>
          </a:xfrm>
          <a:prstGeom prst="rect">
            <a:avLst/>
          </a:prstGeom>
          <a:noFill/>
          <a:ln w="25400" cap="flat" cmpd="sng">
            <a:solidFill>
              <a:srgbClr val="0065B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0" name="Google Shape;170;p4"/>
          <p:cNvSpPr txBox="1"/>
          <p:nvPr/>
        </p:nvSpPr>
        <p:spPr>
          <a:xfrm>
            <a:off x="121412" y="793044"/>
            <a:ext cx="379253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</a:pP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27.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Click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+ Add Beneficiary.  </a:t>
            </a:r>
            <a:r>
              <a:rPr lang="en-US" sz="1100" b="0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Enter beneficiary information. The allocation must equal 100% across all beneficiaries.  Click </a:t>
            </a:r>
            <a:r>
              <a:rPr lang="en-US" sz="1100" b="1" i="0" u="none" dirty="0">
                <a:solidFill>
                  <a:srgbClr val="000000"/>
                </a:solidFill>
                <a:latin typeface="Gill Sans" panose="020B0604020202020204" charset="0"/>
                <a:ea typeface="Montserrat"/>
                <a:cs typeface="Montserrat"/>
                <a:sym typeface="Montserrat"/>
              </a:rPr>
              <a:t>Add.</a:t>
            </a:r>
            <a:endParaRPr dirty="0">
              <a:latin typeface="Gill Sans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1049</Words>
  <Application>Microsoft Office PowerPoint</Application>
  <PresentationFormat>Widescreen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Montserrat</vt:lpstr>
      <vt:lpstr>Arial</vt:lpstr>
      <vt:lpstr>Gill Sans</vt:lpstr>
      <vt:lpstr>Office Theme</vt:lpstr>
      <vt:lpstr>Quick Reference Guide: Employee New Hire Enrollment</vt:lpstr>
      <vt:lpstr>PowerPoint Presentation</vt:lpstr>
      <vt:lpstr>PowerPoint Presentation</vt:lpstr>
      <vt:lpstr>PowerPoint Presentation</vt:lpstr>
      <vt:lpstr>Quick Reference Guide: Employee New Hire Enrollment</vt:lpstr>
      <vt:lpstr>Quick Reference Guide: Employee New Hire Enrollment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Reference Guide: Employee Open Enrollment</dc:title>
  <dc:creator>Eryn Thompson</dc:creator>
  <cp:lastModifiedBy>Nicole Coffman</cp:lastModifiedBy>
  <cp:revision>9</cp:revision>
  <dcterms:created xsi:type="dcterms:W3CDTF">2023-10-02T14:03:32Z</dcterms:created>
  <dcterms:modified xsi:type="dcterms:W3CDTF">2025-08-04T16:08:56Z</dcterms:modified>
</cp:coreProperties>
</file>