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62" r:id="rId7"/>
    <p:sldId id="263" r:id="rId8"/>
    <p:sldId id="264" r:id="rId9"/>
    <p:sldId id="265" r:id="rId10"/>
    <p:sldId id="266" r:id="rId11"/>
    <p:sldId id="267" r:id="rId12"/>
    <p:sldId id="275" r:id="rId13"/>
    <p:sldId id="268" r:id="rId14"/>
    <p:sldId id="269" r:id="rId15"/>
    <p:sldId id="270" r:id="rId16"/>
    <p:sldId id="271" r:id="rId17"/>
    <p:sldId id="276" r:id="rId18"/>
    <p:sldId id="278" r:id="rId19"/>
    <p:sldId id="277" r:id="rId20"/>
    <p:sldId id="279" r:id="rId21"/>
    <p:sldId id="280" r:id="rId22"/>
    <p:sldId id="272" r:id="rId23"/>
    <p:sldId id="281" r:id="rId24"/>
    <p:sldId id="258" r:id="rId25"/>
    <p:sldId id="274" r:id="rId26"/>
    <p:sldId id="261"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5C9"/>
    <a:srgbClr val="FFD0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62" autoAdjust="0"/>
    <p:restoredTop sz="94660"/>
  </p:normalViewPr>
  <p:slideViewPr>
    <p:cSldViewPr snapToGrid="0">
      <p:cViewPr varScale="1">
        <p:scale>
          <a:sx n="82" d="100"/>
          <a:sy n="82" d="100"/>
        </p:scale>
        <p:origin x="686" y="7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reen, Kris" userId="0b3a0454-553f-4fdc-a18b-6bb79026ba84" providerId="ADAL" clId="{C379A6DF-9A13-4A06-8C22-45B4302A9039}"/>
    <pc:docChg chg="undo custSel modSld sldOrd">
      <pc:chgData name="Green, Kris" userId="0b3a0454-553f-4fdc-a18b-6bb79026ba84" providerId="ADAL" clId="{C379A6DF-9A13-4A06-8C22-45B4302A9039}" dt="2026-09-09T19:15:08.748" v="990" actId="20577"/>
      <pc:docMkLst>
        <pc:docMk/>
      </pc:docMkLst>
      <pc:sldChg chg="modSp mod">
        <pc:chgData name="Green, Kris" userId="0b3a0454-553f-4fdc-a18b-6bb79026ba84" providerId="ADAL" clId="{C379A6DF-9A13-4A06-8C22-45B4302A9039}" dt="2026-09-08T13:26:40.331" v="963" actId="20577"/>
        <pc:sldMkLst>
          <pc:docMk/>
          <pc:sldMk cId="680884126" sldId="268"/>
        </pc:sldMkLst>
        <pc:spChg chg="mod">
          <ac:chgData name="Green, Kris" userId="0b3a0454-553f-4fdc-a18b-6bb79026ba84" providerId="ADAL" clId="{C379A6DF-9A13-4A06-8C22-45B4302A9039}" dt="2026-09-08T13:26:40.331" v="963" actId="20577"/>
          <ac:spMkLst>
            <pc:docMk/>
            <pc:sldMk cId="680884126" sldId="268"/>
            <ac:spMk id="7" creationId="{829CC5C0-BDA2-EBF7-2940-EB26B5006C3D}"/>
          </ac:spMkLst>
        </pc:spChg>
      </pc:sldChg>
      <pc:sldChg chg="modSp mod">
        <pc:chgData name="Green, Kris" userId="0b3a0454-553f-4fdc-a18b-6bb79026ba84" providerId="ADAL" clId="{C379A6DF-9A13-4A06-8C22-45B4302A9039}" dt="2026-09-09T19:15:08.748" v="990" actId="20577"/>
        <pc:sldMkLst>
          <pc:docMk/>
          <pc:sldMk cId="658984266" sldId="276"/>
        </pc:sldMkLst>
        <pc:spChg chg="mod">
          <ac:chgData name="Green, Kris" userId="0b3a0454-553f-4fdc-a18b-6bb79026ba84" providerId="ADAL" clId="{C379A6DF-9A13-4A06-8C22-45B4302A9039}" dt="2026-09-09T19:15:08.748" v="990" actId="20577"/>
          <ac:spMkLst>
            <pc:docMk/>
            <pc:sldMk cId="658984266" sldId="276"/>
            <ac:spMk id="7" creationId="{73ADCDA9-068F-7DA8-FF5F-94DAEC25CBAF}"/>
          </ac:spMkLst>
        </pc:spChg>
      </pc:sldChg>
      <pc:sldChg chg="modSp mod">
        <pc:chgData name="Green, Kris" userId="0b3a0454-553f-4fdc-a18b-6bb79026ba84" providerId="ADAL" clId="{C379A6DF-9A13-4A06-8C22-45B4302A9039}" dt="2026-09-08T13:24:04.658" v="960" actId="20577"/>
        <pc:sldMkLst>
          <pc:docMk/>
          <pc:sldMk cId="557650625" sldId="277"/>
        </pc:sldMkLst>
        <pc:spChg chg="mod">
          <ac:chgData name="Green, Kris" userId="0b3a0454-553f-4fdc-a18b-6bb79026ba84" providerId="ADAL" clId="{C379A6DF-9A13-4A06-8C22-45B4302A9039}" dt="2026-09-08T13:24:04.658" v="960" actId="20577"/>
          <ac:spMkLst>
            <pc:docMk/>
            <pc:sldMk cId="557650625" sldId="277"/>
            <ac:spMk id="7" creationId="{440C4D10-6A9A-48B5-91C9-4C7A118BD25D}"/>
          </ac:spMkLst>
        </pc:spChg>
      </pc:sldChg>
      <pc:sldChg chg="modSp mod ord">
        <pc:chgData name="Green, Kris" userId="0b3a0454-553f-4fdc-a18b-6bb79026ba84" providerId="ADAL" clId="{C379A6DF-9A13-4A06-8C22-45B4302A9039}" dt="2026-09-08T13:22:29.897" v="956"/>
        <pc:sldMkLst>
          <pc:docMk/>
          <pc:sldMk cId="3094768579" sldId="278"/>
        </pc:sldMkLst>
        <pc:spChg chg="mod">
          <ac:chgData name="Green, Kris" userId="0b3a0454-553f-4fdc-a18b-6bb79026ba84" providerId="ADAL" clId="{C379A6DF-9A13-4A06-8C22-45B4302A9039}" dt="2026-09-08T13:22:21.867" v="954" actId="21"/>
          <ac:spMkLst>
            <pc:docMk/>
            <pc:sldMk cId="3094768579" sldId="278"/>
            <ac:spMk id="7" creationId="{79606715-71A8-908C-BFE8-5EF68742754A}"/>
          </ac:spMkLst>
        </pc:spChg>
      </pc:sldChg>
      <pc:sldChg chg="modSp mod">
        <pc:chgData name="Green, Kris" userId="0b3a0454-553f-4fdc-a18b-6bb79026ba84" providerId="ADAL" clId="{C379A6DF-9A13-4A06-8C22-45B4302A9039}" dt="2026-09-01T18:18:41.906" v="679" actId="20577"/>
        <pc:sldMkLst>
          <pc:docMk/>
          <pc:sldMk cId="349869289" sldId="279"/>
        </pc:sldMkLst>
        <pc:spChg chg="mod">
          <ac:chgData name="Green, Kris" userId="0b3a0454-553f-4fdc-a18b-6bb79026ba84" providerId="ADAL" clId="{C379A6DF-9A13-4A06-8C22-45B4302A9039}" dt="2026-09-01T18:18:41.906" v="679" actId="20577"/>
          <ac:spMkLst>
            <pc:docMk/>
            <pc:sldMk cId="349869289" sldId="279"/>
            <ac:spMk id="7" creationId="{34C4DF09-02CA-9EFD-878B-351B5416C57A}"/>
          </ac:spMkLst>
        </pc:spChg>
      </pc:sldChg>
      <pc:sldChg chg="modSp mod">
        <pc:chgData name="Green, Kris" userId="0b3a0454-553f-4fdc-a18b-6bb79026ba84" providerId="ADAL" clId="{C379A6DF-9A13-4A06-8C22-45B4302A9039}" dt="2026-09-01T18:20:33.492" v="735" actId="255"/>
        <pc:sldMkLst>
          <pc:docMk/>
          <pc:sldMk cId="3207806918" sldId="280"/>
        </pc:sldMkLst>
        <pc:spChg chg="mod">
          <ac:chgData name="Green, Kris" userId="0b3a0454-553f-4fdc-a18b-6bb79026ba84" providerId="ADAL" clId="{C379A6DF-9A13-4A06-8C22-45B4302A9039}" dt="2026-09-01T18:20:33.492" v="735" actId="255"/>
          <ac:spMkLst>
            <pc:docMk/>
            <pc:sldMk cId="3207806918" sldId="280"/>
            <ac:spMk id="7" creationId="{5240C8EA-C994-9EE1-886B-22474337362E}"/>
          </ac:spMkLst>
        </pc:spChg>
      </pc:sldChg>
      <pc:sldChg chg="modSp mod">
        <pc:chgData name="Green, Kris" userId="0b3a0454-553f-4fdc-a18b-6bb79026ba84" providerId="ADAL" clId="{C379A6DF-9A13-4A06-8C22-45B4302A9039}" dt="2026-09-01T18:25:28.785" v="938" actId="313"/>
        <pc:sldMkLst>
          <pc:docMk/>
          <pc:sldMk cId="3716582382" sldId="281"/>
        </pc:sldMkLst>
        <pc:spChg chg="mod">
          <ac:chgData name="Green, Kris" userId="0b3a0454-553f-4fdc-a18b-6bb79026ba84" providerId="ADAL" clId="{C379A6DF-9A13-4A06-8C22-45B4302A9039}" dt="2026-09-01T18:25:28.785" v="938" actId="313"/>
          <ac:spMkLst>
            <pc:docMk/>
            <pc:sldMk cId="3716582382" sldId="281"/>
            <ac:spMk id="7" creationId="{90BAE109-E47D-8470-F691-C638BCEBDA12}"/>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7261D6A-3755-40CF-B9DE-936EDB055178}"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2FACDA04-619A-4A4E-9E9E-88F4692409EC}">
      <dgm:prSet/>
      <dgm:spPr/>
      <dgm:t>
        <a:bodyPr/>
        <a:lstStyle/>
        <a:p>
          <a:r>
            <a:rPr lang="en-US" b="0" i="0"/>
            <a:t>Employee's own serious health condition that prohibits the employee from performing all or part of the essential functions of his or her position within the meaning of the Americans with Disabilities Act.</a:t>
          </a:r>
          <a:endParaRPr lang="en-US"/>
        </a:p>
      </dgm:t>
    </dgm:pt>
    <dgm:pt modelId="{0B12E5D3-FC80-4FB7-B7AE-A4ADB09ED5D0}" type="parTrans" cxnId="{18D1164A-C78E-42D4-8781-7792D8461EA5}">
      <dgm:prSet/>
      <dgm:spPr/>
      <dgm:t>
        <a:bodyPr/>
        <a:lstStyle/>
        <a:p>
          <a:endParaRPr lang="en-US"/>
        </a:p>
      </dgm:t>
    </dgm:pt>
    <dgm:pt modelId="{A4C4CF00-A5C5-49B3-9003-0BB6D025B884}" type="sibTrans" cxnId="{18D1164A-C78E-42D4-8781-7792D8461EA5}">
      <dgm:prSet/>
      <dgm:spPr/>
      <dgm:t>
        <a:bodyPr/>
        <a:lstStyle/>
        <a:p>
          <a:endParaRPr lang="en-US"/>
        </a:p>
      </dgm:t>
    </dgm:pt>
    <dgm:pt modelId="{8856CB87-E4AA-4FAC-972F-1EC6BA164B47}">
      <dgm:prSet/>
      <dgm:spPr/>
      <dgm:t>
        <a:bodyPr/>
        <a:lstStyle/>
        <a:p>
          <a:r>
            <a:rPr lang="en-US" b="0" i="0"/>
            <a:t>Birth of a child and care of the child within the 12 months immediately following the birth.</a:t>
          </a:r>
          <a:endParaRPr lang="en-US"/>
        </a:p>
      </dgm:t>
    </dgm:pt>
    <dgm:pt modelId="{5D951DAE-889B-49B6-ABA0-0535433E3C6D}" type="parTrans" cxnId="{80F2C4BF-C907-4C5F-840D-7A85E2425211}">
      <dgm:prSet/>
      <dgm:spPr/>
      <dgm:t>
        <a:bodyPr/>
        <a:lstStyle/>
        <a:p>
          <a:endParaRPr lang="en-US"/>
        </a:p>
      </dgm:t>
    </dgm:pt>
    <dgm:pt modelId="{5DDE87CB-A317-48F8-8764-C7DF5C5DA9C9}" type="sibTrans" cxnId="{80F2C4BF-C907-4C5F-840D-7A85E2425211}">
      <dgm:prSet/>
      <dgm:spPr/>
      <dgm:t>
        <a:bodyPr/>
        <a:lstStyle/>
        <a:p>
          <a:endParaRPr lang="en-US"/>
        </a:p>
      </dgm:t>
    </dgm:pt>
    <dgm:pt modelId="{1A4F45E1-4728-4A94-BE02-B8C04499D544}">
      <dgm:prSet/>
      <dgm:spPr/>
      <dgm:t>
        <a:bodyPr/>
        <a:lstStyle/>
        <a:p>
          <a:r>
            <a:rPr lang="en-US" b="0" i="0"/>
            <a:t>Placement of a child in the employee's home for adoption or foster care within 12 months immediately following the placement.</a:t>
          </a:r>
          <a:endParaRPr lang="en-US"/>
        </a:p>
      </dgm:t>
    </dgm:pt>
    <dgm:pt modelId="{E2B91185-E833-43E3-8437-6A8BE8CADC7C}" type="parTrans" cxnId="{6EAE92CD-3E4B-4E0D-9B30-53CB4192FDB0}">
      <dgm:prSet/>
      <dgm:spPr/>
      <dgm:t>
        <a:bodyPr/>
        <a:lstStyle/>
        <a:p>
          <a:endParaRPr lang="en-US"/>
        </a:p>
      </dgm:t>
    </dgm:pt>
    <dgm:pt modelId="{8AEA7C31-95FC-45FA-A4E8-F56EAAEF60D1}" type="sibTrans" cxnId="{6EAE92CD-3E4B-4E0D-9B30-53CB4192FDB0}">
      <dgm:prSet/>
      <dgm:spPr/>
      <dgm:t>
        <a:bodyPr/>
        <a:lstStyle/>
        <a:p>
          <a:endParaRPr lang="en-US"/>
        </a:p>
      </dgm:t>
    </dgm:pt>
    <dgm:pt modelId="{FA8C7F34-F7EF-4854-9373-422661CDB1B5}">
      <dgm:prSet/>
      <dgm:spPr/>
      <dgm:t>
        <a:bodyPr/>
        <a:lstStyle/>
        <a:p>
          <a:r>
            <a:rPr lang="en-US" b="0" i="0"/>
            <a:t>Physical or psychological care due to a chronic or serious health condition of the employee's immediate family because of a mental or physical disability as defined by the Americans with Disabilities Act.</a:t>
          </a:r>
          <a:endParaRPr lang="en-US"/>
        </a:p>
      </dgm:t>
    </dgm:pt>
    <dgm:pt modelId="{D30D6F89-D23E-492A-891E-28A4C6989CFA}" type="parTrans" cxnId="{3AC6ED71-231C-428D-93E4-FE53C90EF160}">
      <dgm:prSet/>
      <dgm:spPr/>
      <dgm:t>
        <a:bodyPr/>
        <a:lstStyle/>
        <a:p>
          <a:endParaRPr lang="en-US"/>
        </a:p>
      </dgm:t>
    </dgm:pt>
    <dgm:pt modelId="{78A89043-D0DD-40B3-B1B9-FED4B20B0AC2}" type="sibTrans" cxnId="{3AC6ED71-231C-428D-93E4-FE53C90EF160}">
      <dgm:prSet/>
      <dgm:spPr/>
      <dgm:t>
        <a:bodyPr/>
        <a:lstStyle/>
        <a:p>
          <a:endParaRPr lang="en-US"/>
        </a:p>
      </dgm:t>
    </dgm:pt>
    <dgm:pt modelId="{27DD92E3-1C3B-4C1F-9023-D0461EB5B8CC}" type="pres">
      <dgm:prSet presAssocID="{C7261D6A-3755-40CF-B9DE-936EDB055178}" presName="linear" presStyleCnt="0">
        <dgm:presLayoutVars>
          <dgm:animLvl val="lvl"/>
          <dgm:resizeHandles val="exact"/>
        </dgm:presLayoutVars>
      </dgm:prSet>
      <dgm:spPr/>
    </dgm:pt>
    <dgm:pt modelId="{C1B11591-B276-403E-8FF5-A56258525595}" type="pres">
      <dgm:prSet presAssocID="{2FACDA04-619A-4A4E-9E9E-88F4692409EC}" presName="parentText" presStyleLbl="node1" presStyleIdx="0" presStyleCnt="4">
        <dgm:presLayoutVars>
          <dgm:chMax val="0"/>
          <dgm:bulletEnabled val="1"/>
        </dgm:presLayoutVars>
      </dgm:prSet>
      <dgm:spPr/>
    </dgm:pt>
    <dgm:pt modelId="{7EE8F1B7-2863-4ECF-A0C1-F037B6D14103}" type="pres">
      <dgm:prSet presAssocID="{A4C4CF00-A5C5-49B3-9003-0BB6D025B884}" presName="spacer" presStyleCnt="0"/>
      <dgm:spPr/>
    </dgm:pt>
    <dgm:pt modelId="{38FFF757-3BEF-4CF2-AA67-04D95D075601}" type="pres">
      <dgm:prSet presAssocID="{8856CB87-E4AA-4FAC-972F-1EC6BA164B47}" presName="parentText" presStyleLbl="node1" presStyleIdx="1" presStyleCnt="4">
        <dgm:presLayoutVars>
          <dgm:chMax val="0"/>
          <dgm:bulletEnabled val="1"/>
        </dgm:presLayoutVars>
      </dgm:prSet>
      <dgm:spPr/>
    </dgm:pt>
    <dgm:pt modelId="{2B834F8C-4F2C-4A87-98B7-F2E507928E2F}" type="pres">
      <dgm:prSet presAssocID="{5DDE87CB-A317-48F8-8764-C7DF5C5DA9C9}" presName="spacer" presStyleCnt="0"/>
      <dgm:spPr/>
    </dgm:pt>
    <dgm:pt modelId="{B971225F-B2EA-4452-A6F5-C8C3394F53A6}" type="pres">
      <dgm:prSet presAssocID="{1A4F45E1-4728-4A94-BE02-B8C04499D544}" presName="parentText" presStyleLbl="node1" presStyleIdx="2" presStyleCnt="4">
        <dgm:presLayoutVars>
          <dgm:chMax val="0"/>
          <dgm:bulletEnabled val="1"/>
        </dgm:presLayoutVars>
      </dgm:prSet>
      <dgm:spPr/>
    </dgm:pt>
    <dgm:pt modelId="{57BEA6E2-88D3-4CC3-8A89-FDBF76431CA7}" type="pres">
      <dgm:prSet presAssocID="{8AEA7C31-95FC-45FA-A4E8-F56EAAEF60D1}" presName="spacer" presStyleCnt="0"/>
      <dgm:spPr/>
    </dgm:pt>
    <dgm:pt modelId="{82E139F5-CD95-4489-8D18-217DFDB3A04B}" type="pres">
      <dgm:prSet presAssocID="{FA8C7F34-F7EF-4854-9373-422661CDB1B5}" presName="parentText" presStyleLbl="node1" presStyleIdx="3" presStyleCnt="4">
        <dgm:presLayoutVars>
          <dgm:chMax val="0"/>
          <dgm:bulletEnabled val="1"/>
        </dgm:presLayoutVars>
      </dgm:prSet>
      <dgm:spPr/>
    </dgm:pt>
  </dgm:ptLst>
  <dgm:cxnLst>
    <dgm:cxn modelId="{AFB4A10C-6FDB-460B-AA46-4EA6A04F7D9D}" type="presOf" srcId="{FA8C7F34-F7EF-4854-9373-422661CDB1B5}" destId="{82E139F5-CD95-4489-8D18-217DFDB3A04B}" srcOrd="0" destOrd="0" presId="urn:microsoft.com/office/officeart/2005/8/layout/vList2"/>
    <dgm:cxn modelId="{68503B3E-F990-4B1B-9E99-CCE59486A9B6}" type="presOf" srcId="{1A4F45E1-4728-4A94-BE02-B8C04499D544}" destId="{B971225F-B2EA-4452-A6F5-C8C3394F53A6}" srcOrd="0" destOrd="0" presId="urn:microsoft.com/office/officeart/2005/8/layout/vList2"/>
    <dgm:cxn modelId="{1CF3A541-4194-49C9-80D1-0DFA7E00B881}" type="presOf" srcId="{C7261D6A-3755-40CF-B9DE-936EDB055178}" destId="{27DD92E3-1C3B-4C1F-9023-D0461EB5B8CC}" srcOrd="0" destOrd="0" presId="urn:microsoft.com/office/officeart/2005/8/layout/vList2"/>
    <dgm:cxn modelId="{18D1164A-C78E-42D4-8781-7792D8461EA5}" srcId="{C7261D6A-3755-40CF-B9DE-936EDB055178}" destId="{2FACDA04-619A-4A4E-9E9E-88F4692409EC}" srcOrd="0" destOrd="0" parTransId="{0B12E5D3-FC80-4FB7-B7AE-A4ADB09ED5D0}" sibTransId="{A4C4CF00-A5C5-49B3-9003-0BB6D025B884}"/>
    <dgm:cxn modelId="{14658C6C-124D-47FF-AD26-E978E426E56C}" type="presOf" srcId="{2FACDA04-619A-4A4E-9E9E-88F4692409EC}" destId="{C1B11591-B276-403E-8FF5-A56258525595}" srcOrd="0" destOrd="0" presId="urn:microsoft.com/office/officeart/2005/8/layout/vList2"/>
    <dgm:cxn modelId="{7BD3256E-2CFF-42E5-8387-09F8F5D1467A}" type="presOf" srcId="{8856CB87-E4AA-4FAC-972F-1EC6BA164B47}" destId="{38FFF757-3BEF-4CF2-AA67-04D95D075601}" srcOrd="0" destOrd="0" presId="urn:microsoft.com/office/officeart/2005/8/layout/vList2"/>
    <dgm:cxn modelId="{3AC6ED71-231C-428D-93E4-FE53C90EF160}" srcId="{C7261D6A-3755-40CF-B9DE-936EDB055178}" destId="{FA8C7F34-F7EF-4854-9373-422661CDB1B5}" srcOrd="3" destOrd="0" parTransId="{D30D6F89-D23E-492A-891E-28A4C6989CFA}" sibTransId="{78A89043-D0DD-40B3-B1B9-FED4B20B0AC2}"/>
    <dgm:cxn modelId="{80F2C4BF-C907-4C5F-840D-7A85E2425211}" srcId="{C7261D6A-3755-40CF-B9DE-936EDB055178}" destId="{8856CB87-E4AA-4FAC-972F-1EC6BA164B47}" srcOrd="1" destOrd="0" parTransId="{5D951DAE-889B-49B6-ABA0-0535433E3C6D}" sibTransId="{5DDE87CB-A317-48F8-8764-C7DF5C5DA9C9}"/>
    <dgm:cxn modelId="{6EAE92CD-3E4B-4E0D-9B30-53CB4192FDB0}" srcId="{C7261D6A-3755-40CF-B9DE-936EDB055178}" destId="{1A4F45E1-4728-4A94-BE02-B8C04499D544}" srcOrd="2" destOrd="0" parTransId="{E2B91185-E833-43E3-8437-6A8BE8CADC7C}" sibTransId="{8AEA7C31-95FC-45FA-A4E8-F56EAAEF60D1}"/>
    <dgm:cxn modelId="{0B1BD5CA-F0EE-4842-9756-9ADDA29382C0}" type="presParOf" srcId="{27DD92E3-1C3B-4C1F-9023-D0461EB5B8CC}" destId="{C1B11591-B276-403E-8FF5-A56258525595}" srcOrd="0" destOrd="0" presId="urn:microsoft.com/office/officeart/2005/8/layout/vList2"/>
    <dgm:cxn modelId="{2369CEA5-DE63-43F4-BC90-7D5114DC6E21}" type="presParOf" srcId="{27DD92E3-1C3B-4C1F-9023-D0461EB5B8CC}" destId="{7EE8F1B7-2863-4ECF-A0C1-F037B6D14103}" srcOrd="1" destOrd="0" presId="urn:microsoft.com/office/officeart/2005/8/layout/vList2"/>
    <dgm:cxn modelId="{EB5683FD-1C82-434F-9556-53E7A1A1B47E}" type="presParOf" srcId="{27DD92E3-1C3B-4C1F-9023-D0461EB5B8CC}" destId="{38FFF757-3BEF-4CF2-AA67-04D95D075601}" srcOrd="2" destOrd="0" presId="urn:microsoft.com/office/officeart/2005/8/layout/vList2"/>
    <dgm:cxn modelId="{22545119-1FCE-4CEC-92B8-68846B7EF57F}" type="presParOf" srcId="{27DD92E3-1C3B-4C1F-9023-D0461EB5B8CC}" destId="{2B834F8C-4F2C-4A87-98B7-F2E507928E2F}" srcOrd="3" destOrd="0" presId="urn:microsoft.com/office/officeart/2005/8/layout/vList2"/>
    <dgm:cxn modelId="{1A111487-9FAC-4D5F-8117-A115A8542775}" type="presParOf" srcId="{27DD92E3-1C3B-4C1F-9023-D0461EB5B8CC}" destId="{B971225F-B2EA-4452-A6F5-C8C3394F53A6}" srcOrd="4" destOrd="0" presId="urn:microsoft.com/office/officeart/2005/8/layout/vList2"/>
    <dgm:cxn modelId="{6EB2B2FE-1BF1-44C0-9D1C-4CF46FCFD6D4}" type="presParOf" srcId="{27DD92E3-1C3B-4C1F-9023-D0461EB5B8CC}" destId="{57BEA6E2-88D3-4CC3-8A89-FDBF76431CA7}" srcOrd="5" destOrd="0" presId="urn:microsoft.com/office/officeart/2005/8/layout/vList2"/>
    <dgm:cxn modelId="{B44A41A5-D708-4F96-B4E2-25A38E381BA5}" type="presParOf" srcId="{27DD92E3-1C3B-4C1F-9023-D0461EB5B8CC}" destId="{82E139F5-CD95-4489-8D18-217DFDB3A04B}"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B11591-B276-403E-8FF5-A56258525595}">
      <dsp:nvSpPr>
        <dsp:cNvPr id="0" name=""/>
        <dsp:cNvSpPr/>
      </dsp:nvSpPr>
      <dsp:spPr>
        <a:xfrm>
          <a:off x="0" y="46523"/>
          <a:ext cx="9601201" cy="115478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b="0" i="0" kern="1200"/>
            <a:t>Employee's own serious health condition that prohibits the employee from performing all or part of the essential functions of his or her position within the meaning of the Americans with Disabilities Act.</a:t>
          </a:r>
          <a:endParaRPr lang="en-US" sz="2100" kern="1200"/>
        </a:p>
      </dsp:txBody>
      <dsp:txXfrm>
        <a:off x="56372" y="102895"/>
        <a:ext cx="9488457" cy="1042045"/>
      </dsp:txXfrm>
    </dsp:sp>
    <dsp:sp modelId="{38FFF757-3BEF-4CF2-AA67-04D95D075601}">
      <dsp:nvSpPr>
        <dsp:cNvPr id="0" name=""/>
        <dsp:cNvSpPr/>
      </dsp:nvSpPr>
      <dsp:spPr>
        <a:xfrm>
          <a:off x="0" y="1261793"/>
          <a:ext cx="9601201" cy="115478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b="0" i="0" kern="1200"/>
            <a:t>Birth of a child and care of the child within the 12 months immediately following the birth.</a:t>
          </a:r>
          <a:endParaRPr lang="en-US" sz="2100" kern="1200"/>
        </a:p>
      </dsp:txBody>
      <dsp:txXfrm>
        <a:off x="56372" y="1318165"/>
        <a:ext cx="9488457" cy="1042045"/>
      </dsp:txXfrm>
    </dsp:sp>
    <dsp:sp modelId="{B971225F-B2EA-4452-A6F5-C8C3394F53A6}">
      <dsp:nvSpPr>
        <dsp:cNvPr id="0" name=""/>
        <dsp:cNvSpPr/>
      </dsp:nvSpPr>
      <dsp:spPr>
        <a:xfrm>
          <a:off x="0" y="2477063"/>
          <a:ext cx="9601201" cy="115478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b="0" i="0" kern="1200"/>
            <a:t>Placement of a child in the employee's home for adoption or foster care within 12 months immediately following the placement.</a:t>
          </a:r>
          <a:endParaRPr lang="en-US" sz="2100" kern="1200"/>
        </a:p>
      </dsp:txBody>
      <dsp:txXfrm>
        <a:off x="56372" y="2533435"/>
        <a:ext cx="9488457" cy="1042045"/>
      </dsp:txXfrm>
    </dsp:sp>
    <dsp:sp modelId="{82E139F5-CD95-4489-8D18-217DFDB3A04B}">
      <dsp:nvSpPr>
        <dsp:cNvPr id="0" name=""/>
        <dsp:cNvSpPr/>
      </dsp:nvSpPr>
      <dsp:spPr>
        <a:xfrm>
          <a:off x="0" y="3692333"/>
          <a:ext cx="9601201" cy="115478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b="0" i="0" kern="1200"/>
            <a:t>Physical or psychological care due to a chronic or serious health condition of the employee's immediate family because of a mental or physical disability as defined by the Americans with Disabilities Act.</a:t>
          </a:r>
          <a:endParaRPr lang="en-US" sz="2100" kern="1200"/>
        </a:p>
      </dsp:txBody>
      <dsp:txXfrm>
        <a:off x="56372" y="3748705"/>
        <a:ext cx="9488457" cy="1042045"/>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BD24E-7740-8897-202F-1A7361EC849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50DEB21-53A6-BA59-A1A4-13085E383F2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9B495D1-2D1B-A2C0-3EB3-B856A58B5F1F}"/>
              </a:ext>
            </a:extLst>
          </p:cNvPr>
          <p:cNvSpPr>
            <a:spLocks noGrp="1"/>
          </p:cNvSpPr>
          <p:nvPr>
            <p:ph type="dt" sz="half" idx="10"/>
          </p:nvPr>
        </p:nvSpPr>
        <p:spPr/>
        <p:txBody>
          <a:bodyPr/>
          <a:lstStyle/>
          <a:p>
            <a:fld id="{26B85017-A074-4659-A68B-5316DBB7A576}" type="datetimeFigureOut">
              <a:rPr lang="en-US" smtClean="0"/>
              <a:t>9/9/2026</a:t>
            </a:fld>
            <a:endParaRPr lang="en-US"/>
          </a:p>
        </p:txBody>
      </p:sp>
      <p:sp>
        <p:nvSpPr>
          <p:cNvPr id="5" name="Footer Placeholder 4">
            <a:extLst>
              <a:ext uri="{FF2B5EF4-FFF2-40B4-BE49-F238E27FC236}">
                <a16:creationId xmlns:a16="http://schemas.microsoft.com/office/drawing/2014/main" id="{F3803BCC-32A2-BE8F-457C-9137F9B5C0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F49920-95BE-0A5C-02F1-E2E22ECE1FB1}"/>
              </a:ext>
            </a:extLst>
          </p:cNvPr>
          <p:cNvSpPr>
            <a:spLocks noGrp="1"/>
          </p:cNvSpPr>
          <p:nvPr>
            <p:ph type="sldNum" sz="quarter" idx="12"/>
          </p:nvPr>
        </p:nvSpPr>
        <p:spPr/>
        <p:txBody>
          <a:bodyPr/>
          <a:lstStyle/>
          <a:p>
            <a:fld id="{5DF09E06-7334-4B9E-8219-AA97C9D822D8}" type="slidenum">
              <a:rPr lang="en-US" smtClean="0"/>
              <a:t>‹#›</a:t>
            </a:fld>
            <a:endParaRPr lang="en-US"/>
          </a:p>
        </p:txBody>
      </p:sp>
    </p:spTree>
    <p:extLst>
      <p:ext uri="{BB962C8B-B14F-4D97-AF65-F5344CB8AC3E}">
        <p14:creationId xmlns:p14="http://schemas.microsoft.com/office/powerpoint/2010/main" val="16882178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28B52-A49A-0CC8-BF72-3F896F56366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567B09D-9969-9F5A-2024-50D7F7F8B1F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FD04ED-CDB6-2A12-3BFA-2468712C805D}"/>
              </a:ext>
            </a:extLst>
          </p:cNvPr>
          <p:cNvSpPr>
            <a:spLocks noGrp="1"/>
          </p:cNvSpPr>
          <p:nvPr>
            <p:ph type="dt" sz="half" idx="10"/>
          </p:nvPr>
        </p:nvSpPr>
        <p:spPr/>
        <p:txBody>
          <a:bodyPr/>
          <a:lstStyle/>
          <a:p>
            <a:fld id="{26B85017-A074-4659-A68B-5316DBB7A576}" type="datetimeFigureOut">
              <a:rPr lang="en-US" smtClean="0"/>
              <a:t>9/9/2026</a:t>
            </a:fld>
            <a:endParaRPr lang="en-US"/>
          </a:p>
        </p:txBody>
      </p:sp>
      <p:sp>
        <p:nvSpPr>
          <p:cNvPr id="5" name="Footer Placeholder 4">
            <a:extLst>
              <a:ext uri="{FF2B5EF4-FFF2-40B4-BE49-F238E27FC236}">
                <a16:creationId xmlns:a16="http://schemas.microsoft.com/office/drawing/2014/main" id="{9EAE30CB-5B6C-7422-E80A-E9A7CC3227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08A1F15-79DC-8F34-BB35-BFD9FEE57DFE}"/>
              </a:ext>
            </a:extLst>
          </p:cNvPr>
          <p:cNvSpPr>
            <a:spLocks noGrp="1"/>
          </p:cNvSpPr>
          <p:nvPr>
            <p:ph type="sldNum" sz="quarter" idx="12"/>
          </p:nvPr>
        </p:nvSpPr>
        <p:spPr/>
        <p:txBody>
          <a:bodyPr/>
          <a:lstStyle/>
          <a:p>
            <a:fld id="{5DF09E06-7334-4B9E-8219-AA97C9D822D8}" type="slidenum">
              <a:rPr lang="en-US" smtClean="0"/>
              <a:t>‹#›</a:t>
            </a:fld>
            <a:endParaRPr lang="en-US"/>
          </a:p>
        </p:txBody>
      </p:sp>
    </p:spTree>
    <p:extLst>
      <p:ext uri="{BB962C8B-B14F-4D97-AF65-F5344CB8AC3E}">
        <p14:creationId xmlns:p14="http://schemas.microsoft.com/office/powerpoint/2010/main" val="34228662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330CC-3FE6-489F-0C9C-A4A5528C62B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65947D4-E5FD-843A-6423-0CF1B10C5AD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899EB3B-D299-0858-3B98-FAEF881D79D6}"/>
              </a:ext>
            </a:extLst>
          </p:cNvPr>
          <p:cNvSpPr>
            <a:spLocks noGrp="1"/>
          </p:cNvSpPr>
          <p:nvPr>
            <p:ph type="dt" sz="half" idx="10"/>
          </p:nvPr>
        </p:nvSpPr>
        <p:spPr/>
        <p:txBody>
          <a:bodyPr/>
          <a:lstStyle/>
          <a:p>
            <a:fld id="{26B85017-A074-4659-A68B-5316DBB7A576}" type="datetimeFigureOut">
              <a:rPr lang="en-US" smtClean="0"/>
              <a:t>9/9/2026</a:t>
            </a:fld>
            <a:endParaRPr lang="en-US"/>
          </a:p>
        </p:txBody>
      </p:sp>
      <p:sp>
        <p:nvSpPr>
          <p:cNvPr id="5" name="Footer Placeholder 4">
            <a:extLst>
              <a:ext uri="{FF2B5EF4-FFF2-40B4-BE49-F238E27FC236}">
                <a16:creationId xmlns:a16="http://schemas.microsoft.com/office/drawing/2014/main" id="{A06D513D-6FA3-B453-27CD-4AE3BCD6D6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82DF62-1F54-7EE3-86F2-D80040327E19}"/>
              </a:ext>
            </a:extLst>
          </p:cNvPr>
          <p:cNvSpPr>
            <a:spLocks noGrp="1"/>
          </p:cNvSpPr>
          <p:nvPr>
            <p:ph type="sldNum" sz="quarter" idx="12"/>
          </p:nvPr>
        </p:nvSpPr>
        <p:spPr/>
        <p:txBody>
          <a:bodyPr/>
          <a:lstStyle/>
          <a:p>
            <a:fld id="{5DF09E06-7334-4B9E-8219-AA97C9D822D8}" type="slidenum">
              <a:rPr lang="en-US" smtClean="0"/>
              <a:t>‹#›</a:t>
            </a:fld>
            <a:endParaRPr lang="en-US"/>
          </a:p>
        </p:txBody>
      </p:sp>
    </p:spTree>
    <p:extLst>
      <p:ext uri="{BB962C8B-B14F-4D97-AF65-F5344CB8AC3E}">
        <p14:creationId xmlns:p14="http://schemas.microsoft.com/office/powerpoint/2010/main" val="29553550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00B5C-63B0-0DCF-14D4-9F5C2C240D4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327FF02-C29C-CB18-E81A-2E46812658C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81BD29A-4E84-394B-922E-86E310F8469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C45523F-B10B-4FBD-3805-30E74A599A80}"/>
              </a:ext>
            </a:extLst>
          </p:cNvPr>
          <p:cNvSpPr>
            <a:spLocks noGrp="1"/>
          </p:cNvSpPr>
          <p:nvPr>
            <p:ph type="dt" sz="half" idx="10"/>
          </p:nvPr>
        </p:nvSpPr>
        <p:spPr/>
        <p:txBody>
          <a:bodyPr/>
          <a:lstStyle/>
          <a:p>
            <a:fld id="{26B85017-A074-4659-A68B-5316DBB7A576}" type="datetimeFigureOut">
              <a:rPr lang="en-US" smtClean="0"/>
              <a:t>9/9/2026</a:t>
            </a:fld>
            <a:endParaRPr lang="en-US"/>
          </a:p>
        </p:txBody>
      </p:sp>
      <p:sp>
        <p:nvSpPr>
          <p:cNvPr id="6" name="Footer Placeholder 5">
            <a:extLst>
              <a:ext uri="{FF2B5EF4-FFF2-40B4-BE49-F238E27FC236}">
                <a16:creationId xmlns:a16="http://schemas.microsoft.com/office/drawing/2014/main" id="{E3C5DE54-C7BE-88F0-5EFB-E7F4FE3C02F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FE160D6-8C00-2037-73BD-2F0B7D479D62}"/>
              </a:ext>
            </a:extLst>
          </p:cNvPr>
          <p:cNvSpPr>
            <a:spLocks noGrp="1"/>
          </p:cNvSpPr>
          <p:nvPr>
            <p:ph type="sldNum" sz="quarter" idx="12"/>
          </p:nvPr>
        </p:nvSpPr>
        <p:spPr/>
        <p:txBody>
          <a:bodyPr/>
          <a:lstStyle/>
          <a:p>
            <a:fld id="{5DF09E06-7334-4B9E-8219-AA97C9D822D8}" type="slidenum">
              <a:rPr lang="en-US" smtClean="0"/>
              <a:t>‹#›</a:t>
            </a:fld>
            <a:endParaRPr lang="en-US"/>
          </a:p>
        </p:txBody>
      </p:sp>
    </p:spTree>
    <p:extLst>
      <p:ext uri="{BB962C8B-B14F-4D97-AF65-F5344CB8AC3E}">
        <p14:creationId xmlns:p14="http://schemas.microsoft.com/office/powerpoint/2010/main" val="41598624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A31B4-BA0E-48F7-6761-BD16A3BF69F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4B9C258-C7AE-E210-BA05-2F44B4AEEBF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9ED78CE-0815-CEC1-FFA4-9FAE9FAD1EF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E6F2C8B-C63A-2BCB-4076-D407E4C1BB6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186DE12-77D2-37B1-4AC2-6BBEEF5E4E5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D8FD9DC-22E4-AB06-5C75-A0C1949E3CC6}"/>
              </a:ext>
            </a:extLst>
          </p:cNvPr>
          <p:cNvSpPr>
            <a:spLocks noGrp="1"/>
          </p:cNvSpPr>
          <p:nvPr>
            <p:ph type="dt" sz="half" idx="10"/>
          </p:nvPr>
        </p:nvSpPr>
        <p:spPr/>
        <p:txBody>
          <a:bodyPr/>
          <a:lstStyle/>
          <a:p>
            <a:fld id="{26B85017-A074-4659-A68B-5316DBB7A576}" type="datetimeFigureOut">
              <a:rPr lang="en-US" smtClean="0"/>
              <a:t>9/9/2026</a:t>
            </a:fld>
            <a:endParaRPr lang="en-US"/>
          </a:p>
        </p:txBody>
      </p:sp>
      <p:sp>
        <p:nvSpPr>
          <p:cNvPr id="8" name="Footer Placeholder 7">
            <a:extLst>
              <a:ext uri="{FF2B5EF4-FFF2-40B4-BE49-F238E27FC236}">
                <a16:creationId xmlns:a16="http://schemas.microsoft.com/office/drawing/2014/main" id="{2587D43E-501C-06D0-23F1-D6B5215F109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379650E-2D1A-2B48-3526-5AB45B892163}"/>
              </a:ext>
            </a:extLst>
          </p:cNvPr>
          <p:cNvSpPr>
            <a:spLocks noGrp="1"/>
          </p:cNvSpPr>
          <p:nvPr>
            <p:ph type="sldNum" sz="quarter" idx="12"/>
          </p:nvPr>
        </p:nvSpPr>
        <p:spPr/>
        <p:txBody>
          <a:bodyPr/>
          <a:lstStyle/>
          <a:p>
            <a:fld id="{5DF09E06-7334-4B9E-8219-AA97C9D822D8}" type="slidenum">
              <a:rPr lang="en-US" smtClean="0"/>
              <a:t>‹#›</a:t>
            </a:fld>
            <a:endParaRPr lang="en-US"/>
          </a:p>
        </p:txBody>
      </p:sp>
    </p:spTree>
    <p:extLst>
      <p:ext uri="{BB962C8B-B14F-4D97-AF65-F5344CB8AC3E}">
        <p14:creationId xmlns:p14="http://schemas.microsoft.com/office/powerpoint/2010/main" val="16237745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13E1D-EFBF-2462-0828-7288A654556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1E8E807-AD7C-A6C6-5524-F03219A1E605}"/>
              </a:ext>
            </a:extLst>
          </p:cNvPr>
          <p:cNvSpPr>
            <a:spLocks noGrp="1"/>
          </p:cNvSpPr>
          <p:nvPr>
            <p:ph type="dt" sz="half" idx="10"/>
          </p:nvPr>
        </p:nvSpPr>
        <p:spPr/>
        <p:txBody>
          <a:bodyPr/>
          <a:lstStyle/>
          <a:p>
            <a:fld id="{26B85017-A074-4659-A68B-5316DBB7A576}" type="datetimeFigureOut">
              <a:rPr lang="en-US" smtClean="0"/>
              <a:t>9/9/2026</a:t>
            </a:fld>
            <a:endParaRPr lang="en-US"/>
          </a:p>
        </p:txBody>
      </p:sp>
      <p:sp>
        <p:nvSpPr>
          <p:cNvPr id="4" name="Footer Placeholder 3">
            <a:extLst>
              <a:ext uri="{FF2B5EF4-FFF2-40B4-BE49-F238E27FC236}">
                <a16:creationId xmlns:a16="http://schemas.microsoft.com/office/drawing/2014/main" id="{A8CAE633-1D4F-D5A0-7ABF-2A3ADBA09C7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CA657C1-0711-F6EA-1802-10B70D7A1686}"/>
              </a:ext>
            </a:extLst>
          </p:cNvPr>
          <p:cNvSpPr>
            <a:spLocks noGrp="1"/>
          </p:cNvSpPr>
          <p:nvPr>
            <p:ph type="sldNum" sz="quarter" idx="12"/>
          </p:nvPr>
        </p:nvSpPr>
        <p:spPr/>
        <p:txBody>
          <a:bodyPr/>
          <a:lstStyle/>
          <a:p>
            <a:fld id="{5DF09E06-7334-4B9E-8219-AA97C9D822D8}" type="slidenum">
              <a:rPr lang="en-US" smtClean="0"/>
              <a:t>‹#›</a:t>
            </a:fld>
            <a:endParaRPr lang="en-US"/>
          </a:p>
        </p:txBody>
      </p:sp>
    </p:spTree>
    <p:extLst>
      <p:ext uri="{BB962C8B-B14F-4D97-AF65-F5344CB8AC3E}">
        <p14:creationId xmlns:p14="http://schemas.microsoft.com/office/powerpoint/2010/main" val="20182737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547F4EC-3A65-C551-7300-1D4CFC8FCCA1}"/>
              </a:ext>
            </a:extLst>
          </p:cNvPr>
          <p:cNvSpPr>
            <a:spLocks noGrp="1"/>
          </p:cNvSpPr>
          <p:nvPr>
            <p:ph type="dt" sz="half" idx="10"/>
          </p:nvPr>
        </p:nvSpPr>
        <p:spPr/>
        <p:txBody>
          <a:bodyPr/>
          <a:lstStyle/>
          <a:p>
            <a:fld id="{26B85017-A074-4659-A68B-5316DBB7A576}" type="datetimeFigureOut">
              <a:rPr lang="en-US" smtClean="0"/>
              <a:t>9/9/2026</a:t>
            </a:fld>
            <a:endParaRPr lang="en-US"/>
          </a:p>
        </p:txBody>
      </p:sp>
      <p:sp>
        <p:nvSpPr>
          <p:cNvPr id="3" name="Footer Placeholder 2">
            <a:extLst>
              <a:ext uri="{FF2B5EF4-FFF2-40B4-BE49-F238E27FC236}">
                <a16:creationId xmlns:a16="http://schemas.microsoft.com/office/drawing/2014/main" id="{F0B3FE23-E449-8B71-4E3A-C48AA05FFC8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B92EF22-DDE4-7F76-5F36-8B07AA331CE6}"/>
              </a:ext>
            </a:extLst>
          </p:cNvPr>
          <p:cNvSpPr>
            <a:spLocks noGrp="1"/>
          </p:cNvSpPr>
          <p:nvPr>
            <p:ph type="sldNum" sz="quarter" idx="12"/>
          </p:nvPr>
        </p:nvSpPr>
        <p:spPr/>
        <p:txBody>
          <a:bodyPr/>
          <a:lstStyle/>
          <a:p>
            <a:fld id="{5DF09E06-7334-4B9E-8219-AA97C9D822D8}" type="slidenum">
              <a:rPr lang="en-US" smtClean="0"/>
              <a:t>‹#›</a:t>
            </a:fld>
            <a:endParaRPr lang="en-US"/>
          </a:p>
        </p:txBody>
      </p:sp>
    </p:spTree>
    <p:extLst>
      <p:ext uri="{BB962C8B-B14F-4D97-AF65-F5344CB8AC3E}">
        <p14:creationId xmlns:p14="http://schemas.microsoft.com/office/powerpoint/2010/main" val="14453461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57436A-D78E-D811-B6FE-9A217620F7A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6AABBD9-56BB-723E-7F7F-7EDCDB0E38D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BDC2A1C-94D4-7B3E-236B-9C03030B7F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455F22C-E81D-05AD-9BDB-DFB6A8B74EBA}"/>
              </a:ext>
            </a:extLst>
          </p:cNvPr>
          <p:cNvSpPr>
            <a:spLocks noGrp="1"/>
          </p:cNvSpPr>
          <p:nvPr>
            <p:ph type="dt" sz="half" idx="10"/>
          </p:nvPr>
        </p:nvSpPr>
        <p:spPr/>
        <p:txBody>
          <a:bodyPr/>
          <a:lstStyle/>
          <a:p>
            <a:fld id="{26B85017-A074-4659-A68B-5316DBB7A576}" type="datetimeFigureOut">
              <a:rPr lang="en-US" smtClean="0"/>
              <a:t>9/9/2026</a:t>
            </a:fld>
            <a:endParaRPr lang="en-US"/>
          </a:p>
        </p:txBody>
      </p:sp>
      <p:sp>
        <p:nvSpPr>
          <p:cNvPr id="6" name="Footer Placeholder 5">
            <a:extLst>
              <a:ext uri="{FF2B5EF4-FFF2-40B4-BE49-F238E27FC236}">
                <a16:creationId xmlns:a16="http://schemas.microsoft.com/office/drawing/2014/main" id="{F310566C-BD53-B381-1A48-2C95279C0E9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A075DF6-A368-8882-2DBA-04A2DD71850B}"/>
              </a:ext>
            </a:extLst>
          </p:cNvPr>
          <p:cNvSpPr>
            <a:spLocks noGrp="1"/>
          </p:cNvSpPr>
          <p:nvPr>
            <p:ph type="sldNum" sz="quarter" idx="12"/>
          </p:nvPr>
        </p:nvSpPr>
        <p:spPr/>
        <p:txBody>
          <a:bodyPr/>
          <a:lstStyle/>
          <a:p>
            <a:fld id="{5DF09E06-7334-4B9E-8219-AA97C9D822D8}" type="slidenum">
              <a:rPr lang="en-US" smtClean="0"/>
              <a:t>‹#›</a:t>
            </a:fld>
            <a:endParaRPr lang="en-US"/>
          </a:p>
        </p:txBody>
      </p:sp>
    </p:spTree>
    <p:extLst>
      <p:ext uri="{BB962C8B-B14F-4D97-AF65-F5344CB8AC3E}">
        <p14:creationId xmlns:p14="http://schemas.microsoft.com/office/powerpoint/2010/main" val="6013777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18DB61-7CE5-CBB0-D0D8-C93A7C414CE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7D2C4C2-A895-D186-E7DE-5B5B9885D1B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3D05F6D-9DA4-6A35-5A4A-C7031659702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11EEC4C-B135-FC06-CA3F-E080EE6BAF48}"/>
              </a:ext>
            </a:extLst>
          </p:cNvPr>
          <p:cNvSpPr>
            <a:spLocks noGrp="1"/>
          </p:cNvSpPr>
          <p:nvPr>
            <p:ph type="dt" sz="half" idx="10"/>
          </p:nvPr>
        </p:nvSpPr>
        <p:spPr/>
        <p:txBody>
          <a:bodyPr/>
          <a:lstStyle/>
          <a:p>
            <a:fld id="{26B85017-A074-4659-A68B-5316DBB7A576}" type="datetimeFigureOut">
              <a:rPr lang="en-US" smtClean="0"/>
              <a:t>9/9/2026</a:t>
            </a:fld>
            <a:endParaRPr lang="en-US"/>
          </a:p>
        </p:txBody>
      </p:sp>
      <p:sp>
        <p:nvSpPr>
          <p:cNvPr id="6" name="Footer Placeholder 5">
            <a:extLst>
              <a:ext uri="{FF2B5EF4-FFF2-40B4-BE49-F238E27FC236}">
                <a16:creationId xmlns:a16="http://schemas.microsoft.com/office/drawing/2014/main" id="{49080DE5-FF4C-7EFA-BB5B-7920923774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EDE711F-9608-1EB3-24B6-E5CCB303E845}"/>
              </a:ext>
            </a:extLst>
          </p:cNvPr>
          <p:cNvSpPr>
            <a:spLocks noGrp="1"/>
          </p:cNvSpPr>
          <p:nvPr>
            <p:ph type="sldNum" sz="quarter" idx="12"/>
          </p:nvPr>
        </p:nvSpPr>
        <p:spPr/>
        <p:txBody>
          <a:bodyPr/>
          <a:lstStyle/>
          <a:p>
            <a:fld id="{5DF09E06-7334-4B9E-8219-AA97C9D822D8}" type="slidenum">
              <a:rPr lang="en-US" smtClean="0"/>
              <a:t>‹#›</a:t>
            </a:fld>
            <a:endParaRPr lang="en-US"/>
          </a:p>
        </p:txBody>
      </p:sp>
    </p:spTree>
    <p:extLst>
      <p:ext uri="{BB962C8B-B14F-4D97-AF65-F5344CB8AC3E}">
        <p14:creationId xmlns:p14="http://schemas.microsoft.com/office/powerpoint/2010/main" val="3933217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1B92B-7690-FFA6-03DF-EEF0B11A8CA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CE684D1-51EA-5405-1CE7-BB7542217C9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8763EA-21AE-A198-03E8-D422132B5DF9}"/>
              </a:ext>
            </a:extLst>
          </p:cNvPr>
          <p:cNvSpPr>
            <a:spLocks noGrp="1"/>
          </p:cNvSpPr>
          <p:nvPr>
            <p:ph type="dt" sz="half" idx="10"/>
          </p:nvPr>
        </p:nvSpPr>
        <p:spPr/>
        <p:txBody>
          <a:bodyPr/>
          <a:lstStyle/>
          <a:p>
            <a:fld id="{26B85017-A074-4659-A68B-5316DBB7A576}" type="datetimeFigureOut">
              <a:rPr lang="en-US" smtClean="0"/>
              <a:t>9/9/2026</a:t>
            </a:fld>
            <a:endParaRPr lang="en-US"/>
          </a:p>
        </p:txBody>
      </p:sp>
      <p:sp>
        <p:nvSpPr>
          <p:cNvPr id="5" name="Footer Placeholder 4">
            <a:extLst>
              <a:ext uri="{FF2B5EF4-FFF2-40B4-BE49-F238E27FC236}">
                <a16:creationId xmlns:a16="http://schemas.microsoft.com/office/drawing/2014/main" id="{BEE5BBA2-387C-BECC-873F-D716F96E41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5573B3-2A64-939C-52B4-1BD238BA3176}"/>
              </a:ext>
            </a:extLst>
          </p:cNvPr>
          <p:cNvSpPr>
            <a:spLocks noGrp="1"/>
          </p:cNvSpPr>
          <p:nvPr>
            <p:ph type="sldNum" sz="quarter" idx="12"/>
          </p:nvPr>
        </p:nvSpPr>
        <p:spPr/>
        <p:txBody>
          <a:bodyPr/>
          <a:lstStyle/>
          <a:p>
            <a:fld id="{5DF09E06-7334-4B9E-8219-AA97C9D822D8}" type="slidenum">
              <a:rPr lang="en-US" smtClean="0"/>
              <a:t>‹#›</a:t>
            </a:fld>
            <a:endParaRPr lang="en-US"/>
          </a:p>
        </p:txBody>
      </p:sp>
    </p:spTree>
    <p:extLst>
      <p:ext uri="{BB962C8B-B14F-4D97-AF65-F5344CB8AC3E}">
        <p14:creationId xmlns:p14="http://schemas.microsoft.com/office/powerpoint/2010/main" val="34827381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0AAA7D2-B961-0984-5670-F2EEA821E50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5DF57DC-67C1-540A-1BA2-42179442972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31298B-1305-D035-BDFB-ABA0A9111316}"/>
              </a:ext>
            </a:extLst>
          </p:cNvPr>
          <p:cNvSpPr>
            <a:spLocks noGrp="1"/>
          </p:cNvSpPr>
          <p:nvPr>
            <p:ph type="dt" sz="half" idx="10"/>
          </p:nvPr>
        </p:nvSpPr>
        <p:spPr/>
        <p:txBody>
          <a:bodyPr/>
          <a:lstStyle/>
          <a:p>
            <a:fld id="{26B85017-A074-4659-A68B-5316DBB7A576}" type="datetimeFigureOut">
              <a:rPr lang="en-US" smtClean="0"/>
              <a:t>9/9/2026</a:t>
            </a:fld>
            <a:endParaRPr lang="en-US"/>
          </a:p>
        </p:txBody>
      </p:sp>
      <p:sp>
        <p:nvSpPr>
          <p:cNvPr id="5" name="Footer Placeholder 4">
            <a:extLst>
              <a:ext uri="{FF2B5EF4-FFF2-40B4-BE49-F238E27FC236}">
                <a16:creationId xmlns:a16="http://schemas.microsoft.com/office/drawing/2014/main" id="{50E35B62-97E7-4F5D-807D-20148D75E4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0889BC-5FA6-027E-7BFF-C518F54E51CA}"/>
              </a:ext>
            </a:extLst>
          </p:cNvPr>
          <p:cNvSpPr>
            <a:spLocks noGrp="1"/>
          </p:cNvSpPr>
          <p:nvPr>
            <p:ph type="sldNum" sz="quarter" idx="12"/>
          </p:nvPr>
        </p:nvSpPr>
        <p:spPr/>
        <p:txBody>
          <a:bodyPr/>
          <a:lstStyle/>
          <a:p>
            <a:fld id="{5DF09E06-7334-4B9E-8219-AA97C9D822D8}" type="slidenum">
              <a:rPr lang="en-US" smtClean="0"/>
              <a:t>‹#›</a:t>
            </a:fld>
            <a:endParaRPr lang="en-US"/>
          </a:p>
        </p:txBody>
      </p:sp>
    </p:spTree>
    <p:extLst>
      <p:ext uri="{BB962C8B-B14F-4D97-AF65-F5344CB8AC3E}">
        <p14:creationId xmlns:p14="http://schemas.microsoft.com/office/powerpoint/2010/main" val="32337429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D06F4D4-D33E-E965-CA52-FF6890A29A0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26BC0CF-30E3-E96A-14D0-F37DC8AE6E7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28C68B-EB07-F0FC-41DD-14DEA35FCD0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B85017-A074-4659-A68B-5316DBB7A576}" type="datetimeFigureOut">
              <a:rPr lang="en-US" smtClean="0"/>
              <a:t>9/9/2026</a:t>
            </a:fld>
            <a:endParaRPr lang="en-US"/>
          </a:p>
        </p:txBody>
      </p:sp>
      <p:sp>
        <p:nvSpPr>
          <p:cNvPr id="5" name="Footer Placeholder 4">
            <a:extLst>
              <a:ext uri="{FF2B5EF4-FFF2-40B4-BE49-F238E27FC236}">
                <a16:creationId xmlns:a16="http://schemas.microsoft.com/office/drawing/2014/main" id="{D16898C4-58A1-B0F1-83BB-091B83EC751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69AA619-F0C7-E213-BBDE-8D3D8F15F59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F09E06-7334-4B9E-8219-AA97C9D822D8}" type="slidenum">
              <a:rPr lang="en-US" smtClean="0"/>
              <a:t>‹#›</a:t>
            </a:fld>
            <a:endParaRPr lang="en-US"/>
          </a:p>
        </p:txBody>
      </p:sp>
    </p:spTree>
    <p:extLst>
      <p:ext uri="{BB962C8B-B14F-4D97-AF65-F5344CB8AC3E}">
        <p14:creationId xmlns:p14="http://schemas.microsoft.com/office/powerpoint/2010/main" val="6513555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hyperlink" Target="mailto:loa@archstl.org" TargetMode="Externa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hyperlink" Target="mailto:loa@archstl.org" TargetMode="External"/><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mailto:loa@archstl.org" TargetMode="External"/><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hyperlink" Target="mailto:loa@archstl.org" TargetMode="External"/><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hyperlink" Target="mailto:loa@archstl.org" TargetMode="External"/><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sosceles Triangle 4">
            <a:extLst>
              <a:ext uri="{FF2B5EF4-FFF2-40B4-BE49-F238E27FC236}">
                <a16:creationId xmlns:a16="http://schemas.microsoft.com/office/drawing/2014/main" id="{D7468FE1-9F4B-DBFD-74E3-A1A9AFB9D15A}"/>
              </a:ext>
            </a:extLst>
          </p:cNvPr>
          <p:cNvSpPr>
            <a:spLocks noGrp="1" noRot="1" noMove="1" noResize="1" noEditPoints="1" noAdjustHandles="1" noChangeArrowheads="1" noChangeShapeType="1"/>
          </p:cNvSpPr>
          <p:nvPr/>
        </p:nvSpPr>
        <p:spPr>
          <a:xfrm>
            <a:off x="0" y="617538"/>
            <a:ext cx="7382932" cy="6240462"/>
          </a:xfrm>
          <a:prstGeom prst="triangle">
            <a:avLst>
              <a:gd name="adj" fmla="val 0"/>
            </a:avLst>
          </a:prstGeom>
          <a:solidFill>
            <a:srgbClr val="FFD040"/>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solidFill>
                <a:srgbClr val="FFFF00"/>
              </a:solidFill>
            </a:endParaRPr>
          </a:p>
        </p:txBody>
      </p:sp>
      <p:sp>
        <p:nvSpPr>
          <p:cNvPr id="4" name="Isosceles Triangle 3">
            <a:extLst>
              <a:ext uri="{FF2B5EF4-FFF2-40B4-BE49-F238E27FC236}">
                <a16:creationId xmlns:a16="http://schemas.microsoft.com/office/drawing/2014/main" id="{CCB8EB0C-F9A0-73A1-7F35-185FDBAAEE08}"/>
              </a:ext>
            </a:extLst>
          </p:cNvPr>
          <p:cNvSpPr>
            <a:spLocks noGrp="1" noRot="1" noMove="1" noResize="1" noEditPoints="1" noAdjustHandles="1" noChangeArrowheads="1" noChangeShapeType="1"/>
          </p:cNvSpPr>
          <p:nvPr/>
        </p:nvSpPr>
        <p:spPr>
          <a:xfrm>
            <a:off x="0" y="889000"/>
            <a:ext cx="7035800" cy="5969000"/>
          </a:xfrm>
          <a:prstGeom prst="triangle">
            <a:avLst>
              <a:gd name="adj" fmla="val 0"/>
            </a:avLst>
          </a:prstGeom>
          <a:solidFill>
            <a:srgbClr val="0075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75C9"/>
              </a:solidFill>
            </a:endParaRPr>
          </a:p>
        </p:txBody>
      </p:sp>
      <p:sp>
        <p:nvSpPr>
          <p:cNvPr id="6" name="TextBox 5">
            <a:extLst>
              <a:ext uri="{FF2B5EF4-FFF2-40B4-BE49-F238E27FC236}">
                <a16:creationId xmlns:a16="http://schemas.microsoft.com/office/drawing/2014/main" id="{472761C7-A84F-4ADC-67BA-AF947C53A2E4}"/>
              </a:ext>
            </a:extLst>
          </p:cNvPr>
          <p:cNvSpPr txBox="1"/>
          <p:nvPr/>
        </p:nvSpPr>
        <p:spPr>
          <a:xfrm>
            <a:off x="364065" y="4267470"/>
            <a:ext cx="4072467" cy="1446550"/>
          </a:xfrm>
          <a:prstGeom prst="rect">
            <a:avLst/>
          </a:prstGeom>
          <a:noFill/>
          <a:effectLst>
            <a:outerShdw blurRad="50800" dist="38100" dir="2700000" algn="tl" rotWithShape="0">
              <a:prstClr val="black">
                <a:alpha val="40000"/>
              </a:prstClr>
            </a:outerShdw>
          </a:effectLst>
        </p:spPr>
        <p:txBody>
          <a:bodyPr wrap="square" rtlCol="0">
            <a:spAutoFit/>
          </a:bodyPr>
          <a:lstStyle/>
          <a:p>
            <a:r>
              <a:rPr lang="en-US" sz="4400" b="1" dirty="0">
                <a:solidFill>
                  <a:srgbClr val="FFD040"/>
                </a:solidFill>
                <a:latin typeface="Gill Sans MT" panose="020B0502020104020203" pitchFamily="34" charset="0"/>
              </a:rPr>
              <a:t>FMLA Fundamentals</a:t>
            </a:r>
          </a:p>
        </p:txBody>
      </p:sp>
      <p:pic>
        <p:nvPicPr>
          <p:cNvPr id="11" name="Picture 10" descr="A blue and yellow shield with a cross on it&#10;&#10;Description automatically generated">
            <a:extLst>
              <a:ext uri="{FF2B5EF4-FFF2-40B4-BE49-F238E27FC236}">
                <a16:creationId xmlns:a16="http://schemas.microsoft.com/office/drawing/2014/main" id="{2EF6A59C-37C4-F366-B1F9-CF05CA4C3B2B}"/>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4592402" y="-457435"/>
            <a:ext cx="7934796" cy="7934796"/>
          </a:xfrm>
          <a:prstGeom prst="rect">
            <a:avLst/>
          </a:prstGeom>
        </p:spPr>
      </p:pic>
    </p:spTree>
    <p:extLst>
      <p:ext uri="{BB962C8B-B14F-4D97-AF65-F5344CB8AC3E}">
        <p14:creationId xmlns:p14="http://schemas.microsoft.com/office/powerpoint/2010/main" val="39902115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9B6F262-80E4-6288-7796-F32BC2E842F6}"/>
              </a:ext>
            </a:extLst>
          </p:cNvPr>
          <p:cNvSpPr>
            <a:spLocks noGrp="1" noRot="1" noMove="1" noResize="1" noEditPoints="1" noAdjustHandles="1" noChangeArrowheads="1" noChangeShapeType="1"/>
          </p:cNvSpPr>
          <p:nvPr/>
        </p:nvSpPr>
        <p:spPr>
          <a:xfrm>
            <a:off x="0" y="0"/>
            <a:ext cx="12192000" cy="719667"/>
          </a:xfrm>
          <a:prstGeom prst="rect">
            <a:avLst/>
          </a:prstGeom>
          <a:solidFill>
            <a:srgbClr val="FFD040"/>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3" name="Isosceles Triangle 2">
            <a:extLst>
              <a:ext uri="{FF2B5EF4-FFF2-40B4-BE49-F238E27FC236}">
                <a16:creationId xmlns:a16="http://schemas.microsoft.com/office/drawing/2014/main" id="{F5ECEF73-AA81-9EA6-8CC5-86B4B6BDF6DC}"/>
              </a:ext>
            </a:extLst>
          </p:cNvPr>
          <p:cNvSpPr>
            <a:spLocks noGrp="1" noRot="1" noMove="1" noResize="1" noEditPoints="1" noAdjustHandles="1" noChangeArrowheads="1" noChangeShapeType="1"/>
          </p:cNvSpPr>
          <p:nvPr/>
        </p:nvSpPr>
        <p:spPr>
          <a:xfrm>
            <a:off x="10634133" y="5435600"/>
            <a:ext cx="1557867" cy="1422400"/>
          </a:xfrm>
          <a:prstGeom prst="triangle">
            <a:avLst>
              <a:gd name="adj" fmla="val 100000"/>
            </a:avLst>
          </a:prstGeom>
          <a:solidFill>
            <a:srgbClr val="0075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lue and yellow shield with a cross on it&#10;&#10;Description automatically generated">
            <a:extLst>
              <a:ext uri="{FF2B5EF4-FFF2-40B4-BE49-F238E27FC236}">
                <a16:creationId xmlns:a16="http://schemas.microsoft.com/office/drawing/2014/main" id="{28256F77-EDAC-55F7-313F-8E9DDF53598F}"/>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11174473" y="5839294"/>
            <a:ext cx="1162988" cy="1162988"/>
          </a:xfrm>
          <a:prstGeom prst="rect">
            <a:avLst/>
          </a:prstGeom>
        </p:spPr>
      </p:pic>
      <p:sp>
        <p:nvSpPr>
          <p:cNvPr id="7" name="TextBox 6">
            <a:extLst>
              <a:ext uri="{FF2B5EF4-FFF2-40B4-BE49-F238E27FC236}">
                <a16:creationId xmlns:a16="http://schemas.microsoft.com/office/drawing/2014/main" id="{F76D145D-B393-B05F-7096-7C6C687555D8}"/>
              </a:ext>
            </a:extLst>
          </p:cNvPr>
          <p:cNvSpPr txBox="1"/>
          <p:nvPr/>
        </p:nvSpPr>
        <p:spPr>
          <a:xfrm>
            <a:off x="621321" y="1388238"/>
            <a:ext cx="9601201" cy="3416320"/>
          </a:xfrm>
          <a:prstGeom prst="rect">
            <a:avLst/>
          </a:prstGeom>
          <a:noFill/>
        </p:spPr>
        <p:txBody>
          <a:bodyPr wrap="square">
            <a:spAutoFit/>
          </a:bodyPr>
          <a:lstStyle/>
          <a:p>
            <a:pPr marL="342900" indent="-342900">
              <a:buFont typeface="Arial" panose="020B0604020202020204" pitchFamily="34" charset="0"/>
              <a:buChar char="•"/>
            </a:pPr>
            <a:r>
              <a:rPr lang="en-US" sz="2400" b="0" i="0" dirty="0">
                <a:solidFill>
                  <a:srgbClr val="0075C9"/>
                </a:solidFill>
                <a:effectLst/>
                <a:latin typeface="Gill Sans MT" panose="020B0502020104020203" pitchFamily="34" charset="0"/>
              </a:rPr>
              <a:t>The Family and Medical Leave Act of 1993 (FMLA) is a federal law designed to help employees preserve their jobs and benefits when they need time off work to deal with serious health situations involving themselves, a spouse, a child, parent, or next-of-kin (in the case of a military caregiver leave).  </a:t>
            </a:r>
          </a:p>
          <a:p>
            <a:pPr marL="342900" indent="-342900">
              <a:buFont typeface="Arial" panose="020B0604020202020204" pitchFamily="34" charset="0"/>
              <a:buChar char="•"/>
            </a:pPr>
            <a:endParaRPr lang="en-US" sz="2400" b="0" i="0" dirty="0">
              <a:solidFill>
                <a:srgbClr val="0075C9"/>
              </a:solidFill>
              <a:effectLst/>
              <a:latin typeface="Gill Sans MT" panose="020B0502020104020203" pitchFamily="34" charset="0"/>
            </a:endParaRPr>
          </a:p>
          <a:p>
            <a:pPr marL="342900" indent="-342900">
              <a:buFont typeface="Arial" panose="020B0604020202020204" pitchFamily="34" charset="0"/>
              <a:buChar char="•"/>
            </a:pPr>
            <a:r>
              <a:rPr lang="en-US" sz="2400" b="0" i="0" dirty="0">
                <a:solidFill>
                  <a:srgbClr val="0075C9"/>
                </a:solidFill>
                <a:effectLst/>
                <a:latin typeface="Gill Sans MT" panose="020B0502020104020203" pitchFamily="34" charset="0"/>
              </a:rPr>
              <a:t>FMLA can help employees balance family needs with work schedules so they may take care of critical life events without losing employment and health insurance coverage.</a:t>
            </a:r>
          </a:p>
        </p:txBody>
      </p:sp>
      <p:sp>
        <p:nvSpPr>
          <p:cNvPr id="9" name="TextBox 8">
            <a:extLst>
              <a:ext uri="{FF2B5EF4-FFF2-40B4-BE49-F238E27FC236}">
                <a16:creationId xmlns:a16="http://schemas.microsoft.com/office/drawing/2014/main" id="{754EBF0A-A5B7-016A-37A6-631679F31584}"/>
              </a:ext>
            </a:extLst>
          </p:cNvPr>
          <p:cNvSpPr txBox="1"/>
          <p:nvPr/>
        </p:nvSpPr>
        <p:spPr>
          <a:xfrm>
            <a:off x="1433685" y="36667"/>
            <a:ext cx="9324630" cy="646331"/>
          </a:xfrm>
          <a:prstGeom prst="rect">
            <a:avLst/>
          </a:prstGeom>
          <a:noFill/>
        </p:spPr>
        <p:txBody>
          <a:bodyPr wrap="square">
            <a:spAutoFit/>
          </a:bodyPr>
          <a:lstStyle/>
          <a:p>
            <a:pPr algn="ctr"/>
            <a:r>
              <a:rPr lang="en-US" sz="3600" b="1" dirty="0">
                <a:solidFill>
                  <a:srgbClr val="0075C9"/>
                </a:solidFill>
                <a:latin typeface="Gill Sans MT" panose="020B0502020104020203" pitchFamily="34" charset="0"/>
              </a:rPr>
              <a:t>The Family and Medical Leave Act (FMLA)</a:t>
            </a:r>
          </a:p>
        </p:txBody>
      </p:sp>
    </p:spTree>
    <p:extLst>
      <p:ext uri="{BB962C8B-B14F-4D97-AF65-F5344CB8AC3E}">
        <p14:creationId xmlns:p14="http://schemas.microsoft.com/office/powerpoint/2010/main" val="37043812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178D60-79D2-AF1E-D6FD-5A39D5EC9876}"/>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301EA84-29FC-A371-6882-97D75B81DEAE}"/>
              </a:ext>
            </a:extLst>
          </p:cNvPr>
          <p:cNvSpPr>
            <a:spLocks noGrp="1" noRot="1" noMove="1" noResize="1" noEditPoints="1" noAdjustHandles="1" noChangeArrowheads="1" noChangeShapeType="1"/>
          </p:cNvSpPr>
          <p:nvPr/>
        </p:nvSpPr>
        <p:spPr>
          <a:xfrm>
            <a:off x="0" y="0"/>
            <a:ext cx="12192000" cy="719667"/>
          </a:xfrm>
          <a:prstGeom prst="rect">
            <a:avLst/>
          </a:prstGeom>
          <a:solidFill>
            <a:srgbClr val="FFD040"/>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3" name="Isosceles Triangle 2">
            <a:extLst>
              <a:ext uri="{FF2B5EF4-FFF2-40B4-BE49-F238E27FC236}">
                <a16:creationId xmlns:a16="http://schemas.microsoft.com/office/drawing/2014/main" id="{5FD5BAE2-29AF-4D39-B658-1F97B01A4004}"/>
              </a:ext>
            </a:extLst>
          </p:cNvPr>
          <p:cNvSpPr>
            <a:spLocks noGrp="1" noRot="1" noMove="1" noResize="1" noEditPoints="1" noAdjustHandles="1" noChangeArrowheads="1" noChangeShapeType="1"/>
          </p:cNvSpPr>
          <p:nvPr/>
        </p:nvSpPr>
        <p:spPr>
          <a:xfrm>
            <a:off x="10634133" y="5435600"/>
            <a:ext cx="1557867" cy="1422400"/>
          </a:xfrm>
          <a:prstGeom prst="triangle">
            <a:avLst>
              <a:gd name="adj" fmla="val 100000"/>
            </a:avLst>
          </a:prstGeom>
          <a:solidFill>
            <a:srgbClr val="0075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lue and yellow shield with a cross on it&#10;&#10;Description automatically generated">
            <a:extLst>
              <a:ext uri="{FF2B5EF4-FFF2-40B4-BE49-F238E27FC236}">
                <a16:creationId xmlns:a16="http://schemas.microsoft.com/office/drawing/2014/main" id="{7357AA8B-9294-A759-F872-253B27015834}"/>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11174473" y="5839294"/>
            <a:ext cx="1162988" cy="1162988"/>
          </a:xfrm>
          <a:prstGeom prst="rect">
            <a:avLst/>
          </a:prstGeom>
        </p:spPr>
      </p:pic>
      <p:sp>
        <p:nvSpPr>
          <p:cNvPr id="7" name="TextBox 6">
            <a:extLst>
              <a:ext uri="{FF2B5EF4-FFF2-40B4-BE49-F238E27FC236}">
                <a16:creationId xmlns:a16="http://schemas.microsoft.com/office/drawing/2014/main" id="{C1046D90-E791-9E30-2C04-EC4650850EF4}"/>
              </a:ext>
            </a:extLst>
          </p:cNvPr>
          <p:cNvSpPr txBox="1"/>
          <p:nvPr/>
        </p:nvSpPr>
        <p:spPr>
          <a:xfrm>
            <a:off x="604068" y="1025929"/>
            <a:ext cx="9601201" cy="5262979"/>
          </a:xfrm>
          <a:prstGeom prst="rect">
            <a:avLst/>
          </a:prstGeom>
          <a:noFill/>
        </p:spPr>
        <p:txBody>
          <a:bodyPr wrap="square">
            <a:spAutoFit/>
          </a:bodyPr>
          <a:lstStyle/>
          <a:p>
            <a:pPr marL="342900" indent="-342900">
              <a:buFont typeface="Arial" panose="020B0604020202020204" pitchFamily="34" charset="0"/>
              <a:buChar char="•"/>
            </a:pPr>
            <a:r>
              <a:rPr lang="en-US" sz="2400" b="0" i="0" dirty="0">
                <a:solidFill>
                  <a:srgbClr val="0075C9"/>
                </a:solidFill>
                <a:effectLst/>
                <a:latin typeface="Gill Sans MT" panose="020B0502020104020203" pitchFamily="34" charset="0"/>
              </a:rPr>
              <a:t>FMLA runs concurrently with sick leave, vacation, and other types of leave.</a:t>
            </a:r>
          </a:p>
          <a:p>
            <a:pPr marL="342900" indent="-342900">
              <a:buFont typeface="Arial" panose="020B0604020202020204" pitchFamily="34" charset="0"/>
              <a:buChar char="•"/>
            </a:pPr>
            <a:endParaRPr lang="en-US" sz="2400" b="0" i="0" dirty="0">
              <a:solidFill>
                <a:srgbClr val="0075C9"/>
              </a:solidFill>
              <a:effectLst/>
              <a:latin typeface="Gill Sans MT" panose="020B0502020104020203" pitchFamily="34" charset="0"/>
            </a:endParaRPr>
          </a:p>
          <a:p>
            <a:pPr marL="342900" indent="-342900">
              <a:buFont typeface="Arial" panose="020B0604020202020204" pitchFamily="34" charset="0"/>
              <a:buChar char="•"/>
            </a:pPr>
            <a:r>
              <a:rPr lang="en-US" sz="2400" b="0" i="0" dirty="0">
                <a:solidFill>
                  <a:srgbClr val="0075C9"/>
                </a:solidFill>
                <a:effectLst/>
                <a:latin typeface="Gill Sans MT" panose="020B0502020104020203" pitchFamily="34" charset="0"/>
              </a:rPr>
              <a:t>The 12-month period for leave entitlement begins the first day that the employee is absent from work due to a qualifying event.  FMLA leave entitlement is calculated on a rolling calendar year basis.</a:t>
            </a:r>
          </a:p>
          <a:p>
            <a:pPr marL="342900" indent="-342900">
              <a:buFont typeface="Arial" panose="020B0604020202020204" pitchFamily="34" charset="0"/>
              <a:buChar char="•"/>
            </a:pPr>
            <a:endParaRPr lang="en-US" sz="2400" dirty="0">
              <a:solidFill>
                <a:srgbClr val="0075C9"/>
              </a:solidFill>
              <a:latin typeface="Gill Sans MT" panose="020B0502020104020203" pitchFamily="34" charset="0"/>
            </a:endParaRPr>
          </a:p>
          <a:p>
            <a:pPr marL="342900" indent="-342900">
              <a:buFont typeface="Arial" panose="020B0604020202020204" pitchFamily="34" charset="0"/>
              <a:buChar char="•"/>
            </a:pPr>
            <a:r>
              <a:rPr lang="en-US" sz="2400" b="0" i="0" dirty="0">
                <a:solidFill>
                  <a:srgbClr val="0075C9"/>
                </a:solidFill>
                <a:effectLst/>
                <a:latin typeface="Gill Sans MT" panose="020B0502020104020203" pitchFamily="34" charset="0"/>
              </a:rPr>
              <a:t>It is essential for all leaders to know what FMLA is, how to comply with the FMLA, and with the Archdiocese FMLA policy.</a:t>
            </a:r>
          </a:p>
          <a:p>
            <a:pPr marL="342900" indent="-342900">
              <a:buFont typeface="Arial" panose="020B0604020202020204" pitchFamily="34" charset="0"/>
              <a:buChar char="•"/>
            </a:pPr>
            <a:endParaRPr lang="en-US" sz="2400" b="0" i="0" dirty="0">
              <a:solidFill>
                <a:srgbClr val="0075C9"/>
              </a:solidFill>
              <a:effectLst/>
              <a:latin typeface="Gill Sans MT" panose="020B0502020104020203" pitchFamily="34" charset="0"/>
            </a:endParaRPr>
          </a:p>
          <a:p>
            <a:pPr marL="342900" indent="-342900">
              <a:buFont typeface="Arial" panose="020B0604020202020204" pitchFamily="34" charset="0"/>
              <a:buChar char="•"/>
            </a:pPr>
            <a:r>
              <a:rPr lang="en-US" sz="2400" b="0" i="0" dirty="0">
                <a:solidFill>
                  <a:srgbClr val="0075C9"/>
                </a:solidFill>
                <a:effectLst/>
                <a:latin typeface="Gill Sans MT" panose="020B0502020104020203" pitchFamily="34" charset="0"/>
              </a:rPr>
              <a:t>This overview provides general FMLA information and will help leaders ensure that your employees receive the full and correct benefit of the law. </a:t>
            </a:r>
          </a:p>
          <a:p>
            <a:pPr marL="342900" indent="-342900">
              <a:buFont typeface="Arial" panose="020B0604020202020204" pitchFamily="34" charset="0"/>
              <a:buChar char="•"/>
            </a:pPr>
            <a:endParaRPr lang="en-US" sz="2400" b="0" i="0" dirty="0">
              <a:solidFill>
                <a:srgbClr val="0075C9"/>
              </a:solidFill>
              <a:effectLst/>
              <a:latin typeface="Gill Sans MT" panose="020B0502020104020203" pitchFamily="34" charset="0"/>
            </a:endParaRPr>
          </a:p>
        </p:txBody>
      </p:sp>
      <p:sp>
        <p:nvSpPr>
          <p:cNvPr id="9" name="TextBox 8">
            <a:extLst>
              <a:ext uri="{FF2B5EF4-FFF2-40B4-BE49-F238E27FC236}">
                <a16:creationId xmlns:a16="http://schemas.microsoft.com/office/drawing/2014/main" id="{089BF29F-CD7B-EBE0-8CE0-2D48E1286C3B}"/>
              </a:ext>
            </a:extLst>
          </p:cNvPr>
          <p:cNvSpPr txBox="1"/>
          <p:nvPr/>
        </p:nvSpPr>
        <p:spPr>
          <a:xfrm>
            <a:off x="1433685" y="36667"/>
            <a:ext cx="9324630" cy="646331"/>
          </a:xfrm>
          <a:prstGeom prst="rect">
            <a:avLst/>
          </a:prstGeom>
          <a:noFill/>
        </p:spPr>
        <p:txBody>
          <a:bodyPr wrap="square">
            <a:spAutoFit/>
          </a:bodyPr>
          <a:lstStyle/>
          <a:p>
            <a:pPr algn="ctr"/>
            <a:r>
              <a:rPr lang="en-US" sz="3600" b="1" dirty="0">
                <a:solidFill>
                  <a:srgbClr val="0075C9"/>
                </a:solidFill>
                <a:latin typeface="Gill Sans MT" panose="020B0502020104020203" pitchFamily="34" charset="0"/>
              </a:rPr>
              <a:t>Introduction</a:t>
            </a:r>
          </a:p>
        </p:txBody>
      </p:sp>
    </p:spTree>
    <p:extLst>
      <p:ext uri="{BB962C8B-B14F-4D97-AF65-F5344CB8AC3E}">
        <p14:creationId xmlns:p14="http://schemas.microsoft.com/office/powerpoint/2010/main" val="12892825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7809D7-50B7-3932-F6A5-31E6D4376F68}"/>
            </a:ext>
          </a:extLst>
        </p:cNvPr>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E7434270-31E0-EA87-CE2C-B34DB6ED484E}"/>
              </a:ext>
            </a:extLst>
          </p:cNvPr>
          <p:cNvSpPr/>
          <p:nvPr/>
        </p:nvSpPr>
        <p:spPr>
          <a:xfrm>
            <a:off x="721141" y="1411298"/>
            <a:ext cx="4117405" cy="4235570"/>
          </a:xfrm>
          <a:prstGeom prst="roundRect">
            <a:avLst/>
          </a:prstGeom>
          <a:solidFill>
            <a:srgbClr val="0075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F3554927-7311-5904-C411-EAF7498CEEBE}"/>
              </a:ext>
            </a:extLst>
          </p:cNvPr>
          <p:cNvSpPr>
            <a:spLocks noGrp="1" noRot="1" noMove="1" noResize="1" noEditPoints="1" noAdjustHandles="1" noChangeArrowheads="1" noChangeShapeType="1"/>
          </p:cNvSpPr>
          <p:nvPr/>
        </p:nvSpPr>
        <p:spPr>
          <a:xfrm>
            <a:off x="0" y="0"/>
            <a:ext cx="12192000" cy="719667"/>
          </a:xfrm>
          <a:prstGeom prst="rect">
            <a:avLst/>
          </a:prstGeom>
          <a:solidFill>
            <a:srgbClr val="FFD040"/>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3" name="Isosceles Triangle 2">
            <a:extLst>
              <a:ext uri="{FF2B5EF4-FFF2-40B4-BE49-F238E27FC236}">
                <a16:creationId xmlns:a16="http://schemas.microsoft.com/office/drawing/2014/main" id="{3BDDFFB5-5AB0-1C72-31B0-B1DA5AC7AA6F}"/>
              </a:ext>
            </a:extLst>
          </p:cNvPr>
          <p:cNvSpPr>
            <a:spLocks noGrp="1" noRot="1" noMove="1" noResize="1" noEditPoints="1" noAdjustHandles="1" noChangeArrowheads="1" noChangeShapeType="1"/>
          </p:cNvSpPr>
          <p:nvPr/>
        </p:nvSpPr>
        <p:spPr>
          <a:xfrm>
            <a:off x="10634133" y="5435600"/>
            <a:ext cx="1557867" cy="1422400"/>
          </a:xfrm>
          <a:prstGeom prst="triangle">
            <a:avLst>
              <a:gd name="adj" fmla="val 100000"/>
            </a:avLst>
          </a:prstGeom>
          <a:solidFill>
            <a:srgbClr val="0075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lue and yellow shield with a cross on it&#10;&#10;Description automatically generated">
            <a:extLst>
              <a:ext uri="{FF2B5EF4-FFF2-40B4-BE49-F238E27FC236}">
                <a16:creationId xmlns:a16="http://schemas.microsoft.com/office/drawing/2014/main" id="{173A0236-2400-2A40-A688-74E6B48C3932}"/>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11174473" y="5839294"/>
            <a:ext cx="1162988" cy="1162988"/>
          </a:xfrm>
          <a:prstGeom prst="rect">
            <a:avLst/>
          </a:prstGeom>
        </p:spPr>
      </p:pic>
      <p:sp>
        <p:nvSpPr>
          <p:cNvPr id="6" name="TextBox 5">
            <a:extLst>
              <a:ext uri="{FF2B5EF4-FFF2-40B4-BE49-F238E27FC236}">
                <a16:creationId xmlns:a16="http://schemas.microsoft.com/office/drawing/2014/main" id="{68502369-8F9B-11C6-93D6-A5CB3704A841}"/>
              </a:ext>
            </a:extLst>
          </p:cNvPr>
          <p:cNvSpPr txBox="1"/>
          <p:nvPr/>
        </p:nvSpPr>
        <p:spPr>
          <a:xfrm>
            <a:off x="1101041" y="2097922"/>
            <a:ext cx="3581889" cy="2862322"/>
          </a:xfrm>
          <a:prstGeom prst="rect">
            <a:avLst/>
          </a:prstGeom>
          <a:noFill/>
        </p:spPr>
        <p:txBody>
          <a:bodyPr wrap="square">
            <a:spAutoFit/>
          </a:bodyPr>
          <a:lstStyle/>
          <a:p>
            <a:pPr marL="285750" indent="-285750">
              <a:buFont typeface="Arial" panose="020B0604020202020204" pitchFamily="34" charset="0"/>
              <a:buChar char="•"/>
            </a:pPr>
            <a:r>
              <a:rPr lang="en-US" dirty="0">
                <a:solidFill>
                  <a:schemeClr val="bg1"/>
                </a:solidFill>
              </a:rPr>
              <a:t>Federal law enacted in 1993</a:t>
            </a:r>
          </a:p>
          <a:p>
            <a:pPr marL="285750" indent="-285750">
              <a:buFont typeface="Arial" panose="020B0604020202020204" pitchFamily="34" charset="0"/>
              <a:buChar char="•"/>
            </a:pPr>
            <a:r>
              <a:rPr lang="en-US" dirty="0">
                <a:solidFill>
                  <a:schemeClr val="bg1"/>
                </a:solidFill>
              </a:rPr>
              <a:t>Military family leave provisions added in 2008</a:t>
            </a:r>
          </a:p>
          <a:p>
            <a:pPr marL="285750" indent="-285750">
              <a:buFont typeface="Arial" panose="020B0604020202020204" pitchFamily="34" charset="0"/>
              <a:buChar char="•"/>
            </a:pPr>
            <a:r>
              <a:rPr lang="en-US" dirty="0">
                <a:solidFill>
                  <a:schemeClr val="bg1"/>
                </a:solidFill>
              </a:rPr>
              <a:t>Final revised regulations issued in 2008</a:t>
            </a:r>
          </a:p>
          <a:p>
            <a:pPr marL="285750" indent="-285750">
              <a:buFont typeface="Arial" panose="020B0604020202020204" pitchFamily="34" charset="0"/>
              <a:buChar char="•"/>
            </a:pPr>
            <a:r>
              <a:rPr lang="en-US" dirty="0">
                <a:solidFill>
                  <a:schemeClr val="bg1"/>
                </a:solidFill>
              </a:rPr>
              <a:t>Helps employees balance work and family</a:t>
            </a:r>
          </a:p>
          <a:p>
            <a:pPr marL="285750" indent="-285750">
              <a:buFont typeface="Arial" panose="020B0604020202020204" pitchFamily="34" charset="0"/>
              <a:buChar char="•"/>
            </a:pPr>
            <a:r>
              <a:rPr lang="en-US" dirty="0">
                <a:solidFill>
                  <a:schemeClr val="bg1"/>
                </a:solidFill>
              </a:rPr>
              <a:t>Federal law allows states to include more expansive provisions</a:t>
            </a:r>
          </a:p>
        </p:txBody>
      </p:sp>
      <p:sp>
        <p:nvSpPr>
          <p:cNvPr id="8" name="TextBox 7">
            <a:extLst>
              <a:ext uri="{FF2B5EF4-FFF2-40B4-BE49-F238E27FC236}">
                <a16:creationId xmlns:a16="http://schemas.microsoft.com/office/drawing/2014/main" id="{9E9ED734-E810-9D16-7BC9-AF04DE3379FB}"/>
              </a:ext>
            </a:extLst>
          </p:cNvPr>
          <p:cNvSpPr txBox="1"/>
          <p:nvPr/>
        </p:nvSpPr>
        <p:spPr>
          <a:xfrm>
            <a:off x="3012831" y="36667"/>
            <a:ext cx="6166338" cy="646331"/>
          </a:xfrm>
          <a:prstGeom prst="rect">
            <a:avLst/>
          </a:prstGeom>
          <a:noFill/>
        </p:spPr>
        <p:txBody>
          <a:bodyPr wrap="square">
            <a:spAutoFit/>
          </a:bodyPr>
          <a:lstStyle/>
          <a:p>
            <a:pPr algn="ctr"/>
            <a:r>
              <a:rPr lang="en-US" sz="3600" b="1" dirty="0">
                <a:solidFill>
                  <a:srgbClr val="0075C9"/>
                </a:solidFill>
                <a:latin typeface="Gill Sans MT" panose="020B0502020104020203" pitchFamily="34" charset="0"/>
              </a:rPr>
              <a:t>FMLA History</a:t>
            </a:r>
          </a:p>
        </p:txBody>
      </p:sp>
      <p:pic>
        <p:nvPicPr>
          <p:cNvPr id="9" name="Picture 8">
            <a:extLst>
              <a:ext uri="{FF2B5EF4-FFF2-40B4-BE49-F238E27FC236}">
                <a16:creationId xmlns:a16="http://schemas.microsoft.com/office/drawing/2014/main" id="{6107DD0D-69A4-249F-706C-6A09B1D5F22F}"/>
              </a:ext>
            </a:extLst>
          </p:cNvPr>
          <p:cNvPicPr>
            <a:picLocks noChangeAspect="1"/>
          </p:cNvPicPr>
          <p:nvPr/>
        </p:nvPicPr>
        <p:blipFill>
          <a:blip r:embed="rId3"/>
          <a:stretch>
            <a:fillRect/>
          </a:stretch>
        </p:blipFill>
        <p:spPr>
          <a:xfrm>
            <a:off x="6361112" y="1348413"/>
            <a:ext cx="4273021" cy="4298455"/>
          </a:xfrm>
          <a:prstGeom prst="rect">
            <a:avLst/>
          </a:prstGeom>
        </p:spPr>
      </p:pic>
    </p:spTree>
    <p:extLst>
      <p:ext uri="{BB962C8B-B14F-4D97-AF65-F5344CB8AC3E}">
        <p14:creationId xmlns:p14="http://schemas.microsoft.com/office/powerpoint/2010/main" val="34091926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21DEBB-99C7-1E9C-7B55-AA366168EDE6}"/>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93B03117-4D6D-95C8-BA51-B60CE85DDD0E}"/>
              </a:ext>
            </a:extLst>
          </p:cNvPr>
          <p:cNvSpPr>
            <a:spLocks noGrp="1" noRot="1" noMove="1" noResize="1" noEditPoints="1" noAdjustHandles="1" noChangeArrowheads="1" noChangeShapeType="1"/>
          </p:cNvSpPr>
          <p:nvPr/>
        </p:nvSpPr>
        <p:spPr>
          <a:xfrm>
            <a:off x="0" y="0"/>
            <a:ext cx="12192000" cy="719667"/>
          </a:xfrm>
          <a:prstGeom prst="rect">
            <a:avLst/>
          </a:prstGeom>
          <a:solidFill>
            <a:srgbClr val="FFD040"/>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3" name="Isosceles Triangle 2">
            <a:extLst>
              <a:ext uri="{FF2B5EF4-FFF2-40B4-BE49-F238E27FC236}">
                <a16:creationId xmlns:a16="http://schemas.microsoft.com/office/drawing/2014/main" id="{B9E3CA72-6A52-E755-6E57-09A8EEB5A526}"/>
              </a:ext>
            </a:extLst>
          </p:cNvPr>
          <p:cNvSpPr>
            <a:spLocks noGrp="1" noRot="1" noMove="1" noResize="1" noEditPoints="1" noAdjustHandles="1" noChangeArrowheads="1" noChangeShapeType="1"/>
          </p:cNvSpPr>
          <p:nvPr/>
        </p:nvSpPr>
        <p:spPr>
          <a:xfrm>
            <a:off x="10634133" y="5435600"/>
            <a:ext cx="1557867" cy="1422400"/>
          </a:xfrm>
          <a:prstGeom prst="triangle">
            <a:avLst>
              <a:gd name="adj" fmla="val 100000"/>
            </a:avLst>
          </a:prstGeom>
          <a:solidFill>
            <a:srgbClr val="0075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lue and yellow shield with a cross on it&#10;&#10;Description automatically generated">
            <a:extLst>
              <a:ext uri="{FF2B5EF4-FFF2-40B4-BE49-F238E27FC236}">
                <a16:creationId xmlns:a16="http://schemas.microsoft.com/office/drawing/2014/main" id="{B0E862F5-CC28-693A-1B81-17AD0E05147A}"/>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11174473" y="5839294"/>
            <a:ext cx="1162988" cy="1162988"/>
          </a:xfrm>
          <a:prstGeom prst="rect">
            <a:avLst/>
          </a:prstGeom>
        </p:spPr>
      </p:pic>
      <p:sp>
        <p:nvSpPr>
          <p:cNvPr id="7" name="TextBox 6">
            <a:extLst>
              <a:ext uri="{FF2B5EF4-FFF2-40B4-BE49-F238E27FC236}">
                <a16:creationId xmlns:a16="http://schemas.microsoft.com/office/drawing/2014/main" id="{1BC3470D-A354-7CBB-8990-BB9E4F8ADE02}"/>
              </a:ext>
            </a:extLst>
          </p:cNvPr>
          <p:cNvSpPr txBox="1"/>
          <p:nvPr/>
        </p:nvSpPr>
        <p:spPr>
          <a:xfrm>
            <a:off x="638572" y="756334"/>
            <a:ext cx="9601201" cy="5816977"/>
          </a:xfrm>
          <a:prstGeom prst="rect">
            <a:avLst/>
          </a:prstGeom>
          <a:noFill/>
        </p:spPr>
        <p:txBody>
          <a:bodyPr wrap="square">
            <a:spAutoFit/>
          </a:bodyPr>
          <a:lstStyle/>
          <a:p>
            <a:pPr marL="342900" indent="-342900">
              <a:buFont typeface="Arial" panose="020B0604020202020204" pitchFamily="34" charset="0"/>
              <a:buChar char="•"/>
            </a:pPr>
            <a:r>
              <a:rPr lang="en-US" sz="2400" b="0" i="0" dirty="0">
                <a:solidFill>
                  <a:srgbClr val="0075C9"/>
                </a:solidFill>
                <a:effectLst/>
                <a:latin typeface="Gill Sans MT" panose="020B0502020104020203" pitchFamily="34" charset="0"/>
              </a:rPr>
              <a:t>FMLA entitles an employee to continue insurance benefits while on leave.</a:t>
            </a:r>
          </a:p>
          <a:p>
            <a:pPr marL="800100" lvl="1" indent="-342900">
              <a:buFont typeface="Arial" panose="020B0604020202020204" pitchFamily="34" charset="0"/>
              <a:buChar char="•"/>
            </a:pPr>
            <a:r>
              <a:rPr lang="en-US" sz="2000" b="0" i="0" dirty="0">
                <a:solidFill>
                  <a:srgbClr val="0075C9"/>
                </a:solidFill>
                <a:effectLst/>
                <a:latin typeface="Gill Sans MT" panose="020B0502020104020203" pitchFamily="34" charset="0"/>
              </a:rPr>
              <a:t>If the employee does not have enough PTO time to remain in pay status, the employee will need to pay the employee premium payments to the employer.</a:t>
            </a:r>
          </a:p>
          <a:p>
            <a:pPr marL="800100" lvl="1" indent="-342900">
              <a:buFont typeface="Arial" panose="020B0604020202020204" pitchFamily="34" charset="0"/>
              <a:buChar char="•"/>
            </a:pPr>
            <a:endParaRPr lang="en-US" sz="2000" b="0" i="0" dirty="0">
              <a:solidFill>
                <a:srgbClr val="0075C9"/>
              </a:solidFill>
              <a:effectLst/>
              <a:latin typeface="Gill Sans MT" panose="020B0502020104020203" pitchFamily="34" charset="0"/>
            </a:endParaRPr>
          </a:p>
          <a:p>
            <a:pPr marL="342900" indent="-342900">
              <a:buFont typeface="Arial" panose="020B0604020202020204" pitchFamily="34" charset="0"/>
              <a:buChar char="•"/>
            </a:pPr>
            <a:r>
              <a:rPr lang="en-US" sz="2400" b="0" i="0" dirty="0">
                <a:solidFill>
                  <a:srgbClr val="0075C9"/>
                </a:solidFill>
                <a:effectLst/>
                <a:latin typeface="Gill Sans MT" panose="020B0502020104020203" pitchFamily="34" charset="0"/>
              </a:rPr>
              <a:t>Allows the employee the right to return to the same or an equivalent position with equal pay, benefits, and working conditions at the conclusion of the leave.</a:t>
            </a:r>
          </a:p>
          <a:p>
            <a:pPr marL="342900" indent="-342900">
              <a:buFont typeface="Arial" panose="020B0604020202020204" pitchFamily="34" charset="0"/>
              <a:buChar char="•"/>
            </a:pPr>
            <a:endParaRPr lang="en-US" sz="2400" b="0" i="0" dirty="0">
              <a:solidFill>
                <a:srgbClr val="0075C9"/>
              </a:solidFill>
              <a:effectLst/>
              <a:latin typeface="Gill Sans MT" panose="020B0502020104020203" pitchFamily="34" charset="0"/>
            </a:endParaRPr>
          </a:p>
          <a:p>
            <a:pPr marL="342900" indent="-342900">
              <a:buFont typeface="Arial" panose="020B0604020202020204" pitchFamily="34" charset="0"/>
              <a:buChar char="•"/>
            </a:pPr>
            <a:r>
              <a:rPr lang="en-US" sz="2400" dirty="0">
                <a:solidFill>
                  <a:srgbClr val="0075C9"/>
                </a:solidFill>
                <a:latin typeface="Gill Sans MT" panose="020B0502020104020203" pitchFamily="34" charset="0"/>
              </a:rPr>
              <a:t>The</a:t>
            </a:r>
            <a:r>
              <a:rPr lang="en-US" sz="2400" b="0" i="0" dirty="0">
                <a:solidFill>
                  <a:srgbClr val="0075C9"/>
                </a:solidFill>
                <a:effectLst/>
                <a:latin typeface="Gill Sans MT" panose="020B0502020104020203" pitchFamily="34" charset="0"/>
              </a:rPr>
              <a:t> employee’s job is protected when they are absent from work and on FMLA, therefore, no negative employment actions may be taken against them </a:t>
            </a:r>
            <a:r>
              <a:rPr lang="en-US" sz="2400" b="0" i="0" u="sng" dirty="0">
                <a:solidFill>
                  <a:srgbClr val="0075C9"/>
                </a:solidFill>
                <a:effectLst/>
                <a:latin typeface="Gill Sans MT" panose="020B0502020104020203" pitchFamily="34" charset="0"/>
              </a:rPr>
              <a:t>due to the absence. </a:t>
            </a:r>
          </a:p>
          <a:p>
            <a:pPr marL="342900" indent="-342900">
              <a:buFont typeface="Arial" panose="020B0604020202020204" pitchFamily="34" charset="0"/>
              <a:buChar char="•"/>
            </a:pPr>
            <a:endParaRPr lang="en-US" sz="2400" b="0" i="0" u="sng" dirty="0">
              <a:solidFill>
                <a:srgbClr val="0075C9"/>
              </a:solidFill>
              <a:effectLst/>
              <a:latin typeface="Gill Sans MT" panose="020B0502020104020203" pitchFamily="34" charset="0"/>
            </a:endParaRPr>
          </a:p>
          <a:p>
            <a:pPr marL="342900" indent="-342900">
              <a:buFont typeface="Arial" panose="020B0604020202020204" pitchFamily="34" charset="0"/>
              <a:buChar char="•"/>
            </a:pPr>
            <a:r>
              <a:rPr lang="en-US" sz="2400" b="0" i="0" dirty="0">
                <a:solidFill>
                  <a:srgbClr val="0075C9"/>
                </a:solidFill>
                <a:effectLst/>
                <a:latin typeface="Gill Sans MT" panose="020B0502020104020203" pitchFamily="34" charset="0"/>
              </a:rPr>
              <a:t>Gives the employer the right to 30 days of advanced notice from the employee where practical.</a:t>
            </a:r>
          </a:p>
          <a:p>
            <a:pPr marL="342900" indent="-342900">
              <a:buFont typeface="Arial" panose="020B0604020202020204" pitchFamily="34" charset="0"/>
              <a:buChar char="•"/>
            </a:pPr>
            <a:endParaRPr lang="en-US" sz="2400" b="0" i="0" dirty="0">
              <a:solidFill>
                <a:srgbClr val="0075C9"/>
              </a:solidFill>
              <a:effectLst/>
              <a:latin typeface="Gill Sans MT" panose="020B0502020104020203" pitchFamily="34" charset="0"/>
            </a:endParaRPr>
          </a:p>
          <a:p>
            <a:pPr marL="342900" indent="-342900">
              <a:buFont typeface="Arial" panose="020B0604020202020204" pitchFamily="34" charset="0"/>
              <a:buChar char="•"/>
            </a:pPr>
            <a:r>
              <a:rPr lang="en-US" sz="2400" b="0" i="0" dirty="0">
                <a:solidFill>
                  <a:srgbClr val="0075C9"/>
                </a:solidFill>
                <a:effectLst/>
                <a:latin typeface="Gill Sans MT" panose="020B0502020104020203" pitchFamily="34" charset="0"/>
              </a:rPr>
              <a:t>Employees should be made aware of their rights to an FMLA leave. </a:t>
            </a:r>
          </a:p>
        </p:txBody>
      </p:sp>
      <p:sp>
        <p:nvSpPr>
          <p:cNvPr id="9" name="TextBox 8">
            <a:extLst>
              <a:ext uri="{FF2B5EF4-FFF2-40B4-BE49-F238E27FC236}">
                <a16:creationId xmlns:a16="http://schemas.microsoft.com/office/drawing/2014/main" id="{068759C6-67AB-2C74-F39A-A5B254772B5B}"/>
              </a:ext>
            </a:extLst>
          </p:cNvPr>
          <p:cNvSpPr txBox="1"/>
          <p:nvPr/>
        </p:nvSpPr>
        <p:spPr>
          <a:xfrm>
            <a:off x="1433685" y="36667"/>
            <a:ext cx="9324630" cy="646331"/>
          </a:xfrm>
          <a:prstGeom prst="rect">
            <a:avLst/>
          </a:prstGeom>
          <a:noFill/>
        </p:spPr>
        <p:txBody>
          <a:bodyPr wrap="square">
            <a:spAutoFit/>
          </a:bodyPr>
          <a:lstStyle/>
          <a:p>
            <a:pPr algn="ctr"/>
            <a:r>
              <a:rPr lang="en-US" sz="3600" b="1" dirty="0">
                <a:solidFill>
                  <a:srgbClr val="0075C9"/>
                </a:solidFill>
                <a:latin typeface="Gill Sans MT" panose="020B0502020104020203" pitchFamily="34" charset="0"/>
              </a:rPr>
              <a:t>Employee/Employer Rights</a:t>
            </a:r>
          </a:p>
        </p:txBody>
      </p:sp>
    </p:spTree>
    <p:extLst>
      <p:ext uri="{BB962C8B-B14F-4D97-AF65-F5344CB8AC3E}">
        <p14:creationId xmlns:p14="http://schemas.microsoft.com/office/powerpoint/2010/main" val="25488799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6FC25B-989B-F050-EE20-B5474AE2924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EACDE136-6FA8-9214-700C-BABBDA967428}"/>
              </a:ext>
            </a:extLst>
          </p:cNvPr>
          <p:cNvSpPr>
            <a:spLocks noGrp="1" noRot="1" noMove="1" noResize="1" noEditPoints="1" noAdjustHandles="1" noChangeArrowheads="1" noChangeShapeType="1"/>
          </p:cNvSpPr>
          <p:nvPr/>
        </p:nvSpPr>
        <p:spPr>
          <a:xfrm>
            <a:off x="0" y="0"/>
            <a:ext cx="12192000" cy="719667"/>
          </a:xfrm>
          <a:prstGeom prst="rect">
            <a:avLst/>
          </a:prstGeom>
          <a:solidFill>
            <a:srgbClr val="FFD040"/>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3" name="Isosceles Triangle 2">
            <a:extLst>
              <a:ext uri="{FF2B5EF4-FFF2-40B4-BE49-F238E27FC236}">
                <a16:creationId xmlns:a16="http://schemas.microsoft.com/office/drawing/2014/main" id="{EB2628A9-5F36-6FF8-895A-D2AAE31B826E}"/>
              </a:ext>
            </a:extLst>
          </p:cNvPr>
          <p:cNvSpPr>
            <a:spLocks noGrp="1" noRot="1" noMove="1" noResize="1" noEditPoints="1" noAdjustHandles="1" noChangeArrowheads="1" noChangeShapeType="1"/>
          </p:cNvSpPr>
          <p:nvPr/>
        </p:nvSpPr>
        <p:spPr>
          <a:xfrm>
            <a:off x="10634133" y="5435600"/>
            <a:ext cx="1557867" cy="1422400"/>
          </a:xfrm>
          <a:prstGeom prst="triangle">
            <a:avLst>
              <a:gd name="adj" fmla="val 100000"/>
            </a:avLst>
          </a:prstGeom>
          <a:solidFill>
            <a:srgbClr val="0075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lue and yellow shield with a cross on it&#10;&#10;Description automatically generated">
            <a:extLst>
              <a:ext uri="{FF2B5EF4-FFF2-40B4-BE49-F238E27FC236}">
                <a16:creationId xmlns:a16="http://schemas.microsoft.com/office/drawing/2014/main" id="{DEC519B3-E06E-55F3-BE05-0261ED7FAA5D}"/>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11174473" y="5839294"/>
            <a:ext cx="1162988" cy="1162988"/>
          </a:xfrm>
          <a:prstGeom prst="rect">
            <a:avLst/>
          </a:prstGeom>
        </p:spPr>
      </p:pic>
      <p:sp>
        <p:nvSpPr>
          <p:cNvPr id="7" name="TextBox 6">
            <a:extLst>
              <a:ext uri="{FF2B5EF4-FFF2-40B4-BE49-F238E27FC236}">
                <a16:creationId xmlns:a16="http://schemas.microsoft.com/office/drawing/2014/main" id="{E1AB5692-F256-8900-CC3D-616D22CA6B66}"/>
              </a:ext>
            </a:extLst>
          </p:cNvPr>
          <p:cNvSpPr txBox="1"/>
          <p:nvPr/>
        </p:nvSpPr>
        <p:spPr>
          <a:xfrm>
            <a:off x="621320" y="1228397"/>
            <a:ext cx="10073184" cy="4955203"/>
          </a:xfrm>
          <a:prstGeom prst="rect">
            <a:avLst/>
          </a:prstGeom>
          <a:noFill/>
        </p:spPr>
        <p:txBody>
          <a:bodyPr wrap="square">
            <a:spAutoFit/>
          </a:bodyPr>
          <a:lstStyle/>
          <a:p>
            <a:r>
              <a:rPr lang="en-US" sz="2800" b="0" i="0" dirty="0">
                <a:solidFill>
                  <a:srgbClr val="0075C9"/>
                </a:solidFill>
                <a:effectLst/>
                <a:latin typeface="Gill Sans MT" panose="020B0502020104020203" pitchFamily="34" charset="0"/>
              </a:rPr>
              <a:t>To be eligible for FMLA benefits, the employee must: </a:t>
            </a:r>
          </a:p>
          <a:p>
            <a:pPr marL="342900" indent="-342900">
              <a:buFont typeface="Arial" panose="020B0604020202020204" pitchFamily="34" charset="0"/>
              <a:buChar char="•"/>
            </a:pPr>
            <a:endParaRPr lang="en-US" sz="2400" b="0" i="0" dirty="0">
              <a:solidFill>
                <a:srgbClr val="0075C9"/>
              </a:solidFill>
              <a:effectLst/>
              <a:latin typeface="Gill Sans MT" panose="020B0502020104020203" pitchFamily="34" charset="0"/>
            </a:endParaRPr>
          </a:p>
          <a:p>
            <a:pPr marL="342900" indent="-342900">
              <a:buFont typeface="Arial" panose="020B0604020202020204" pitchFamily="34" charset="0"/>
              <a:buChar char="•"/>
            </a:pPr>
            <a:r>
              <a:rPr lang="en-US" sz="2400" b="0" i="0" dirty="0">
                <a:solidFill>
                  <a:srgbClr val="0075C9"/>
                </a:solidFill>
                <a:effectLst/>
                <a:latin typeface="Gill Sans MT" panose="020B0502020104020203" pitchFamily="34" charset="0"/>
              </a:rPr>
              <a:t>Have worked for the employer for a minimum of 12 months prior to the leave</a:t>
            </a:r>
          </a:p>
          <a:p>
            <a:pPr marL="342900" indent="-342900">
              <a:buFont typeface="Arial" panose="020B0604020202020204" pitchFamily="34" charset="0"/>
              <a:buChar char="•"/>
            </a:pPr>
            <a:endParaRPr lang="en-US" sz="2400" b="0" i="0" dirty="0">
              <a:solidFill>
                <a:srgbClr val="0075C9"/>
              </a:solidFill>
              <a:effectLst/>
              <a:latin typeface="Gill Sans MT" panose="020B0502020104020203" pitchFamily="34" charset="0"/>
            </a:endParaRPr>
          </a:p>
          <a:p>
            <a:pPr marL="342900" indent="-342900">
              <a:buFont typeface="Arial" panose="020B0604020202020204" pitchFamily="34" charset="0"/>
              <a:buChar char="•"/>
            </a:pPr>
            <a:r>
              <a:rPr lang="en-US" sz="2400" b="0" i="0" dirty="0">
                <a:solidFill>
                  <a:srgbClr val="0075C9"/>
                </a:solidFill>
                <a:effectLst/>
                <a:latin typeface="Gill Sans MT" panose="020B0502020104020203" pitchFamily="34" charset="0"/>
              </a:rPr>
              <a:t>Have worked at least 1,250 hours over the previous 12 months prior to the leave (the Archdiocese looks at total hours worked across all jobs)</a:t>
            </a:r>
          </a:p>
          <a:p>
            <a:pPr marL="342900" indent="-342900">
              <a:buFont typeface="Arial" panose="020B0604020202020204" pitchFamily="34" charset="0"/>
              <a:buChar char="•"/>
            </a:pPr>
            <a:endParaRPr lang="en-US" sz="2400" dirty="0">
              <a:solidFill>
                <a:srgbClr val="0075C9"/>
              </a:solidFill>
              <a:latin typeface="Gill Sans MT" panose="020B0502020104020203" pitchFamily="34" charset="0"/>
            </a:endParaRPr>
          </a:p>
          <a:p>
            <a:pPr marL="342900" indent="-342900">
              <a:buFont typeface="Arial" panose="020B0604020202020204" pitchFamily="34" charset="0"/>
              <a:buChar char="•"/>
            </a:pPr>
            <a:r>
              <a:rPr lang="en-US" sz="2400" b="0" i="0" dirty="0">
                <a:solidFill>
                  <a:srgbClr val="0075C9"/>
                </a:solidFill>
                <a:effectLst/>
                <a:latin typeface="Gill Sans MT" panose="020B0502020104020203" pitchFamily="34" charset="0"/>
              </a:rPr>
              <a:t>Must not have exhausted 12 weeks of FMLA in the last 12 month rolling look back period </a:t>
            </a:r>
          </a:p>
          <a:p>
            <a:pPr marL="342900" indent="-342900">
              <a:buFont typeface="Arial" panose="020B0604020202020204" pitchFamily="34" charset="0"/>
              <a:buChar char="•"/>
            </a:pPr>
            <a:endParaRPr lang="en-US" sz="2400" dirty="0">
              <a:solidFill>
                <a:srgbClr val="0075C9"/>
              </a:solidFill>
              <a:latin typeface="Gill Sans MT" panose="020B0502020104020203" pitchFamily="34" charset="0"/>
            </a:endParaRPr>
          </a:p>
          <a:p>
            <a:pPr marL="342900" indent="-342900">
              <a:buFont typeface="Arial" panose="020B0604020202020204" pitchFamily="34" charset="0"/>
              <a:buChar char="•"/>
            </a:pPr>
            <a:r>
              <a:rPr lang="en-US" sz="2400" dirty="0">
                <a:solidFill>
                  <a:srgbClr val="0075C9"/>
                </a:solidFill>
                <a:latin typeface="Gill Sans MT" panose="020B0502020104020203" pitchFamily="34" charset="0"/>
              </a:rPr>
              <a:t>Work for any size Archdiocese employer - the Archdiocese does not disqualify employers with less than 50 employees within a 75-mile radius</a:t>
            </a:r>
            <a:endParaRPr lang="en-US" sz="2400" b="0" i="0" dirty="0">
              <a:solidFill>
                <a:srgbClr val="0075C9"/>
              </a:solidFill>
              <a:effectLst/>
              <a:latin typeface="Gill Sans MT" panose="020B0502020104020203" pitchFamily="34" charset="0"/>
            </a:endParaRPr>
          </a:p>
        </p:txBody>
      </p:sp>
      <p:sp>
        <p:nvSpPr>
          <p:cNvPr id="9" name="TextBox 8">
            <a:extLst>
              <a:ext uri="{FF2B5EF4-FFF2-40B4-BE49-F238E27FC236}">
                <a16:creationId xmlns:a16="http://schemas.microsoft.com/office/drawing/2014/main" id="{DE5845C6-528F-7D9F-A9EE-AACD63D428C1}"/>
              </a:ext>
            </a:extLst>
          </p:cNvPr>
          <p:cNvSpPr txBox="1"/>
          <p:nvPr/>
        </p:nvSpPr>
        <p:spPr>
          <a:xfrm>
            <a:off x="1433685" y="36667"/>
            <a:ext cx="9324630" cy="646331"/>
          </a:xfrm>
          <a:prstGeom prst="rect">
            <a:avLst/>
          </a:prstGeom>
          <a:noFill/>
        </p:spPr>
        <p:txBody>
          <a:bodyPr wrap="square">
            <a:spAutoFit/>
          </a:bodyPr>
          <a:lstStyle/>
          <a:p>
            <a:pPr algn="ctr"/>
            <a:r>
              <a:rPr lang="en-US" sz="3600" b="1" dirty="0">
                <a:solidFill>
                  <a:srgbClr val="0075C9"/>
                </a:solidFill>
                <a:latin typeface="Gill Sans MT" panose="020B0502020104020203" pitchFamily="34" charset="0"/>
              </a:rPr>
              <a:t>Employee Eligibility</a:t>
            </a:r>
          </a:p>
        </p:txBody>
      </p:sp>
    </p:spTree>
    <p:extLst>
      <p:ext uri="{BB962C8B-B14F-4D97-AF65-F5344CB8AC3E}">
        <p14:creationId xmlns:p14="http://schemas.microsoft.com/office/powerpoint/2010/main" val="33825441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9E8102-4EC3-1A09-9FE6-F3469D47357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E229D3FF-1B3E-653A-49D2-4B0190771320}"/>
              </a:ext>
            </a:extLst>
          </p:cNvPr>
          <p:cNvSpPr>
            <a:spLocks noGrp="1" noRot="1" noMove="1" noResize="1" noEditPoints="1" noAdjustHandles="1" noChangeArrowheads="1" noChangeShapeType="1"/>
          </p:cNvSpPr>
          <p:nvPr/>
        </p:nvSpPr>
        <p:spPr>
          <a:xfrm>
            <a:off x="0" y="0"/>
            <a:ext cx="12192000" cy="719667"/>
          </a:xfrm>
          <a:prstGeom prst="rect">
            <a:avLst/>
          </a:prstGeom>
          <a:solidFill>
            <a:srgbClr val="FFD040"/>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3" name="Isosceles Triangle 2">
            <a:extLst>
              <a:ext uri="{FF2B5EF4-FFF2-40B4-BE49-F238E27FC236}">
                <a16:creationId xmlns:a16="http://schemas.microsoft.com/office/drawing/2014/main" id="{53A18942-3520-1527-918E-1648B80C0487}"/>
              </a:ext>
            </a:extLst>
          </p:cNvPr>
          <p:cNvSpPr>
            <a:spLocks noGrp="1" noRot="1" noMove="1" noResize="1" noEditPoints="1" noAdjustHandles="1" noChangeArrowheads="1" noChangeShapeType="1"/>
          </p:cNvSpPr>
          <p:nvPr/>
        </p:nvSpPr>
        <p:spPr>
          <a:xfrm>
            <a:off x="10634133" y="5435600"/>
            <a:ext cx="1557867" cy="1422400"/>
          </a:xfrm>
          <a:prstGeom prst="triangle">
            <a:avLst>
              <a:gd name="adj" fmla="val 100000"/>
            </a:avLst>
          </a:prstGeom>
          <a:solidFill>
            <a:srgbClr val="0075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lue and yellow shield with a cross on it&#10;&#10;Description automatically generated">
            <a:extLst>
              <a:ext uri="{FF2B5EF4-FFF2-40B4-BE49-F238E27FC236}">
                <a16:creationId xmlns:a16="http://schemas.microsoft.com/office/drawing/2014/main" id="{D153BD52-6009-C24E-3604-BED3461ED75D}"/>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11174473" y="5839294"/>
            <a:ext cx="1162988" cy="1162988"/>
          </a:xfrm>
          <a:prstGeom prst="rect">
            <a:avLst/>
          </a:prstGeom>
        </p:spPr>
      </p:pic>
      <p:sp>
        <p:nvSpPr>
          <p:cNvPr id="9" name="TextBox 8">
            <a:extLst>
              <a:ext uri="{FF2B5EF4-FFF2-40B4-BE49-F238E27FC236}">
                <a16:creationId xmlns:a16="http://schemas.microsoft.com/office/drawing/2014/main" id="{7C2580CD-E303-F75C-D0AA-52687E1E529F}"/>
              </a:ext>
            </a:extLst>
          </p:cNvPr>
          <p:cNvSpPr txBox="1"/>
          <p:nvPr/>
        </p:nvSpPr>
        <p:spPr>
          <a:xfrm>
            <a:off x="1433685" y="36667"/>
            <a:ext cx="9324630" cy="646331"/>
          </a:xfrm>
          <a:prstGeom prst="rect">
            <a:avLst/>
          </a:prstGeom>
          <a:noFill/>
        </p:spPr>
        <p:txBody>
          <a:bodyPr wrap="square">
            <a:spAutoFit/>
          </a:bodyPr>
          <a:lstStyle/>
          <a:p>
            <a:pPr algn="ctr"/>
            <a:r>
              <a:rPr lang="en-US" sz="3600" b="1" dirty="0">
                <a:solidFill>
                  <a:srgbClr val="0075C9"/>
                </a:solidFill>
                <a:latin typeface="Gill Sans MT" panose="020B0502020104020203" pitchFamily="34" charset="0"/>
              </a:rPr>
              <a:t>Qualifying Illness or Injury </a:t>
            </a:r>
          </a:p>
        </p:txBody>
      </p:sp>
      <p:graphicFrame>
        <p:nvGraphicFramePr>
          <p:cNvPr id="11" name="TextBox 6">
            <a:extLst>
              <a:ext uri="{FF2B5EF4-FFF2-40B4-BE49-F238E27FC236}">
                <a16:creationId xmlns:a16="http://schemas.microsoft.com/office/drawing/2014/main" id="{713B86D2-37B4-13E4-2660-0802D971DFED}"/>
              </a:ext>
            </a:extLst>
          </p:cNvPr>
          <p:cNvGraphicFramePr/>
          <p:nvPr/>
        </p:nvGraphicFramePr>
        <p:xfrm>
          <a:off x="621320" y="1228397"/>
          <a:ext cx="9601201" cy="48936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384482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0008A6-E44B-65F5-E51C-6A175FC85DF3}"/>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748C3548-45FB-02A6-2A53-D72398E000BB}"/>
              </a:ext>
            </a:extLst>
          </p:cNvPr>
          <p:cNvSpPr>
            <a:spLocks noGrp="1" noRot="1" noMove="1" noResize="1" noEditPoints="1" noAdjustHandles="1" noChangeArrowheads="1" noChangeShapeType="1"/>
          </p:cNvSpPr>
          <p:nvPr/>
        </p:nvSpPr>
        <p:spPr>
          <a:xfrm>
            <a:off x="0" y="0"/>
            <a:ext cx="12192000" cy="719667"/>
          </a:xfrm>
          <a:prstGeom prst="rect">
            <a:avLst/>
          </a:prstGeom>
          <a:solidFill>
            <a:srgbClr val="FFD040"/>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3" name="Isosceles Triangle 2">
            <a:extLst>
              <a:ext uri="{FF2B5EF4-FFF2-40B4-BE49-F238E27FC236}">
                <a16:creationId xmlns:a16="http://schemas.microsoft.com/office/drawing/2014/main" id="{7F449C79-CD23-C86D-2371-93237D036B65}"/>
              </a:ext>
            </a:extLst>
          </p:cNvPr>
          <p:cNvSpPr>
            <a:spLocks noGrp="1" noRot="1" noMove="1" noResize="1" noEditPoints="1" noAdjustHandles="1" noChangeArrowheads="1" noChangeShapeType="1"/>
          </p:cNvSpPr>
          <p:nvPr/>
        </p:nvSpPr>
        <p:spPr>
          <a:xfrm>
            <a:off x="10634133" y="5435600"/>
            <a:ext cx="1557867" cy="1422400"/>
          </a:xfrm>
          <a:prstGeom prst="triangle">
            <a:avLst>
              <a:gd name="adj" fmla="val 100000"/>
            </a:avLst>
          </a:prstGeom>
          <a:solidFill>
            <a:srgbClr val="0075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lue and yellow shield with a cross on it&#10;&#10;Description automatically generated">
            <a:extLst>
              <a:ext uri="{FF2B5EF4-FFF2-40B4-BE49-F238E27FC236}">
                <a16:creationId xmlns:a16="http://schemas.microsoft.com/office/drawing/2014/main" id="{0850F5D7-EFE3-6A64-6A26-EDC34D9E0C2C}"/>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11174473" y="5839294"/>
            <a:ext cx="1162988" cy="1162988"/>
          </a:xfrm>
          <a:prstGeom prst="rect">
            <a:avLst/>
          </a:prstGeom>
        </p:spPr>
      </p:pic>
      <p:sp>
        <p:nvSpPr>
          <p:cNvPr id="7" name="TextBox 6">
            <a:extLst>
              <a:ext uri="{FF2B5EF4-FFF2-40B4-BE49-F238E27FC236}">
                <a16:creationId xmlns:a16="http://schemas.microsoft.com/office/drawing/2014/main" id="{CF2DAB26-4601-B51D-B0F5-F8343783AE47}"/>
              </a:ext>
            </a:extLst>
          </p:cNvPr>
          <p:cNvSpPr txBox="1"/>
          <p:nvPr/>
        </p:nvSpPr>
        <p:spPr>
          <a:xfrm>
            <a:off x="621320" y="1228397"/>
            <a:ext cx="9601201" cy="4801314"/>
          </a:xfrm>
          <a:prstGeom prst="rect">
            <a:avLst/>
          </a:prstGeom>
          <a:noFill/>
        </p:spPr>
        <p:txBody>
          <a:bodyPr wrap="square">
            <a:spAutoFit/>
          </a:bodyPr>
          <a:lstStyle/>
          <a:p>
            <a:r>
              <a:rPr lang="en-US" sz="2400" b="0" i="0" dirty="0">
                <a:solidFill>
                  <a:srgbClr val="0075C9"/>
                </a:solidFill>
                <a:effectLst/>
                <a:latin typeface="Gill Sans MT" panose="020B0502020104020203" pitchFamily="34" charset="0"/>
              </a:rPr>
              <a:t>A serious health condition of an employee is defined as:</a:t>
            </a:r>
          </a:p>
          <a:p>
            <a:pPr marL="342900" indent="-342900">
              <a:buFont typeface="Arial" panose="020B0604020202020204" pitchFamily="34" charset="0"/>
              <a:buChar char="•"/>
            </a:pPr>
            <a:r>
              <a:rPr lang="en-US" sz="2400" b="0" i="0" dirty="0">
                <a:solidFill>
                  <a:srgbClr val="0075C9"/>
                </a:solidFill>
                <a:effectLst/>
                <a:latin typeface="Gill Sans MT" panose="020B0502020104020203" pitchFamily="34" charset="0"/>
              </a:rPr>
              <a:t>A condition that makes the employee unable to perform the functions of his or her position.</a:t>
            </a:r>
          </a:p>
          <a:p>
            <a:pPr marL="342900" indent="-342900">
              <a:buFont typeface="Arial" panose="020B0604020202020204" pitchFamily="34" charset="0"/>
              <a:buChar char="•"/>
            </a:pPr>
            <a:endParaRPr lang="en-US" sz="2400" b="0" i="0" dirty="0">
              <a:solidFill>
                <a:srgbClr val="0075C9"/>
              </a:solidFill>
              <a:effectLst/>
              <a:latin typeface="Gill Sans MT" panose="020B0502020104020203" pitchFamily="34" charset="0"/>
            </a:endParaRPr>
          </a:p>
          <a:p>
            <a:r>
              <a:rPr lang="en-US" sz="2400" b="0" i="0" dirty="0">
                <a:solidFill>
                  <a:srgbClr val="0075C9"/>
                </a:solidFill>
                <a:effectLst/>
                <a:latin typeface="Gill Sans MT" panose="020B0502020104020203" pitchFamily="34" charset="0"/>
              </a:rPr>
              <a:t>The care of an immediate family member who has a serious health condition:</a:t>
            </a:r>
          </a:p>
          <a:p>
            <a:pPr marL="342900" indent="-342900">
              <a:buFont typeface="Arial" panose="020B0604020202020204" pitchFamily="34" charset="0"/>
              <a:buChar char="•"/>
            </a:pPr>
            <a:r>
              <a:rPr lang="en-US" b="0" i="0" dirty="0">
                <a:solidFill>
                  <a:srgbClr val="0075C9"/>
                </a:solidFill>
                <a:effectLst/>
                <a:latin typeface="Gill Sans MT" panose="020B0502020104020203" pitchFamily="34" charset="0"/>
              </a:rPr>
              <a:t>An immediate family member is a spouse, parent, son, or daughter</a:t>
            </a:r>
            <a:r>
              <a:rPr lang="en-US" dirty="0">
                <a:solidFill>
                  <a:srgbClr val="0075C9"/>
                </a:solidFill>
                <a:latin typeface="Gill Sans MT" panose="020B0502020104020203" pitchFamily="34" charset="0"/>
              </a:rPr>
              <a:t>.</a:t>
            </a:r>
            <a:endParaRPr lang="en-US" b="0" i="0" dirty="0">
              <a:solidFill>
                <a:srgbClr val="0075C9"/>
              </a:solidFill>
              <a:effectLst/>
              <a:latin typeface="Gill Sans MT" panose="020B0502020104020203" pitchFamily="34" charset="0"/>
            </a:endParaRPr>
          </a:p>
          <a:p>
            <a:pPr marL="342900" indent="-342900">
              <a:buFont typeface="Arial" panose="020B0604020202020204" pitchFamily="34" charset="0"/>
              <a:buChar char="•"/>
            </a:pPr>
            <a:r>
              <a:rPr lang="en-US" b="0" i="0" dirty="0">
                <a:solidFill>
                  <a:srgbClr val="0075C9"/>
                </a:solidFill>
                <a:effectLst/>
                <a:latin typeface="Gill Sans MT" panose="020B0502020104020203" pitchFamily="34" charset="0"/>
              </a:rPr>
              <a:t>Parent means the biological parent, adoptive parent, or step-parent of an employee.  This does not include in-laws.</a:t>
            </a:r>
          </a:p>
          <a:p>
            <a:pPr marL="342900" indent="-342900">
              <a:buFont typeface="Arial" panose="020B0604020202020204" pitchFamily="34" charset="0"/>
              <a:buChar char="•"/>
            </a:pPr>
            <a:r>
              <a:rPr lang="en-US" b="0" i="0" dirty="0">
                <a:solidFill>
                  <a:srgbClr val="0075C9"/>
                </a:solidFill>
                <a:effectLst/>
                <a:latin typeface="Gill Sans MT" panose="020B0502020104020203" pitchFamily="34" charset="0"/>
              </a:rPr>
              <a:t>Son or daughter means a biological, adopted, or foster child, stepchild, or a legal ward of the employee.</a:t>
            </a:r>
          </a:p>
          <a:p>
            <a:pPr marL="342900" indent="-342900">
              <a:buFont typeface="Arial" panose="020B0604020202020204" pitchFamily="34" charset="0"/>
              <a:buChar char="•"/>
            </a:pPr>
            <a:endParaRPr lang="en-US" sz="2400" b="0" i="0" dirty="0">
              <a:solidFill>
                <a:srgbClr val="0075C9"/>
              </a:solidFill>
              <a:effectLst/>
              <a:latin typeface="Gill Sans MT" panose="020B0502020104020203" pitchFamily="34" charset="0"/>
            </a:endParaRPr>
          </a:p>
          <a:p>
            <a:r>
              <a:rPr lang="en-US" sz="2400" b="1" i="0" dirty="0">
                <a:solidFill>
                  <a:srgbClr val="0075C9"/>
                </a:solidFill>
                <a:effectLst/>
                <a:latin typeface="Gill Sans MT" panose="020B0502020104020203" pitchFamily="34" charset="0"/>
              </a:rPr>
              <a:t>Note: All diagnoses must be supported by a Department of Labor medical certification form completed by the physician. </a:t>
            </a:r>
          </a:p>
        </p:txBody>
      </p:sp>
      <p:sp>
        <p:nvSpPr>
          <p:cNvPr id="9" name="TextBox 8">
            <a:extLst>
              <a:ext uri="{FF2B5EF4-FFF2-40B4-BE49-F238E27FC236}">
                <a16:creationId xmlns:a16="http://schemas.microsoft.com/office/drawing/2014/main" id="{100745B4-35EB-F859-71A3-70843B93C815}"/>
              </a:ext>
            </a:extLst>
          </p:cNvPr>
          <p:cNvSpPr txBox="1"/>
          <p:nvPr/>
        </p:nvSpPr>
        <p:spPr>
          <a:xfrm>
            <a:off x="1433685" y="36667"/>
            <a:ext cx="9324630" cy="646331"/>
          </a:xfrm>
          <a:prstGeom prst="rect">
            <a:avLst/>
          </a:prstGeom>
          <a:noFill/>
        </p:spPr>
        <p:txBody>
          <a:bodyPr wrap="square">
            <a:spAutoFit/>
          </a:bodyPr>
          <a:lstStyle/>
          <a:p>
            <a:pPr algn="ctr"/>
            <a:r>
              <a:rPr lang="en-US" sz="3600" b="1" dirty="0">
                <a:solidFill>
                  <a:srgbClr val="0075C9"/>
                </a:solidFill>
                <a:latin typeface="Gill Sans MT" panose="020B0502020104020203" pitchFamily="34" charset="0"/>
              </a:rPr>
              <a:t>Defining Serious Health Condition</a:t>
            </a:r>
          </a:p>
        </p:txBody>
      </p:sp>
    </p:spTree>
    <p:extLst>
      <p:ext uri="{BB962C8B-B14F-4D97-AF65-F5344CB8AC3E}">
        <p14:creationId xmlns:p14="http://schemas.microsoft.com/office/powerpoint/2010/main" val="1641126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6D547F-FEF9-3C7D-A779-8614CE6DBD67}"/>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9DD2E7F2-365D-42B7-89CF-F4F4ED78A701}"/>
              </a:ext>
            </a:extLst>
          </p:cNvPr>
          <p:cNvSpPr>
            <a:spLocks noGrp="1" noRot="1" noMove="1" noResize="1" noEditPoints="1" noAdjustHandles="1" noChangeArrowheads="1" noChangeShapeType="1"/>
          </p:cNvSpPr>
          <p:nvPr/>
        </p:nvSpPr>
        <p:spPr>
          <a:xfrm>
            <a:off x="0" y="0"/>
            <a:ext cx="12192000" cy="719667"/>
          </a:xfrm>
          <a:prstGeom prst="rect">
            <a:avLst/>
          </a:prstGeom>
          <a:solidFill>
            <a:srgbClr val="FFD040"/>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3" name="Isosceles Triangle 2">
            <a:extLst>
              <a:ext uri="{FF2B5EF4-FFF2-40B4-BE49-F238E27FC236}">
                <a16:creationId xmlns:a16="http://schemas.microsoft.com/office/drawing/2014/main" id="{DB13CC2F-C765-48A6-DD9B-955AE1C8B8EC}"/>
              </a:ext>
            </a:extLst>
          </p:cNvPr>
          <p:cNvSpPr>
            <a:spLocks noGrp="1" noRot="1" noMove="1" noResize="1" noEditPoints="1" noAdjustHandles="1" noChangeArrowheads="1" noChangeShapeType="1"/>
          </p:cNvSpPr>
          <p:nvPr/>
        </p:nvSpPr>
        <p:spPr>
          <a:xfrm>
            <a:off x="10634133" y="5435600"/>
            <a:ext cx="1557867" cy="1422400"/>
          </a:xfrm>
          <a:prstGeom prst="triangle">
            <a:avLst>
              <a:gd name="adj" fmla="val 100000"/>
            </a:avLst>
          </a:prstGeom>
          <a:solidFill>
            <a:srgbClr val="0075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lue and yellow shield with a cross on it&#10;&#10;Description automatically generated">
            <a:extLst>
              <a:ext uri="{FF2B5EF4-FFF2-40B4-BE49-F238E27FC236}">
                <a16:creationId xmlns:a16="http://schemas.microsoft.com/office/drawing/2014/main" id="{DD9A65D8-99DB-9340-F116-4BCA12881669}"/>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11174473" y="5839294"/>
            <a:ext cx="1162988" cy="1162988"/>
          </a:xfrm>
          <a:prstGeom prst="rect">
            <a:avLst/>
          </a:prstGeom>
        </p:spPr>
      </p:pic>
      <p:sp>
        <p:nvSpPr>
          <p:cNvPr id="7" name="TextBox 6">
            <a:extLst>
              <a:ext uri="{FF2B5EF4-FFF2-40B4-BE49-F238E27FC236}">
                <a16:creationId xmlns:a16="http://schemas.microsoft.com/office/drawing/2014/main" id="{F1318719-50C8-FC01-81AB-2A05E66E233A}"/>
              </a:ext>
            </a:extLst>
          </p:cNvPr>
          <p:cNvSpPr txBox="1"/>
          <p:nvPr/>
        </p:nvSpPr>
        <p:spPr>
          <a:xfrm>
            <a:off x="621320" y="1228397"/>
            <a:ext cx="9601201" cy="4524315"/>
          </a:xfrm>
          <a:prstGeom prst="rect">
            <a:avLst/>
          </a:prstGeom>
          <a:noFill/>
        </p:spPr>
        <p:txBody>
          <a:bodyPr wrap="square">
            <a:spAutoFit/>
          </a:bodyPr>
          <a:lstStyle/>
          <a:p>
            <a:r>
              <a:rPr lang="en-US" sz="2400" b="1" i="0" dirty="0">
                <a:solidFill>
                  <a:srgbClr val="0075C9"/>
                </a:solidFill>
                <a:effectLst/>
                <a:latin typeface="Gill Sans MT" panose="020B0502020104020203" pitchFamily="34" charset="0"/>
              </a:rPr>
              <a:t>Continuous Leave</a:t>
            </a:r>
          </a:p>
          <a:p>
            <a:r>
              <a:rPr lang="en-US" sz="2400" i="0" dirty="0">
                <a:solidFill>
                  <a:srgbClr val="0075C9"/>
                </a:solidFill>
                <a:effectLst/>
                <a:latin typeface="Gill Sans MT" panose="020B0502020104020203" pitchFamily="34" charset="0"/>
              </a:rPr>
              <a:t>A leave that is taken for an extended and uninterrupted period of time.</a:t>
            </a:r>
          </a:p>
          <a:p>
            <a:endParaRPr lang="en-US" sz="2400" dirty="0">
              <a:solidFill>
                <a:srgbClr val="0075C9"/>
              </a:solidFill>
              <a:latin typeface="Gill Sans MT" panose="020B0502020104020203" pitchFamily="34" charset="0"/>
            </a:endParaRPr>
          </a:p>
          <a:p>
            <a:r>
              <a:rPr lang="en-US" sz="2400" dirty="0">
                <a:solidFill>
                  <a:srgbClr val="0075C9"/>
                </a:solidFill>
                <a:latin typeface="Gill Sans MT" panose="020B0502020104020203" pitchFamily="34" charset="0"/>
              </a:rPr>
              <a:t>Example :  An employee takes 8 consecutive weeks off after surgery and does not return until the leave period ends.</a:t>
            </a:r>
          </a:p>
          <a:p>
            <a:endParaRPr lang="en-US" sz="2400" b="1" i="0" dirty="0">
              <a:solidFill>
                <a:srgbClr val="0075C9"/>
              </a:solidFill>
              <a:effectLst/>
              <a:latin typeface="Gill Sans MT" panose="020B0502020104020203" pitchFamily="34" charset="0"/>
            </a:endParaRPr>
          </a:p>
          <a:p>
            <a:r>
              <a:rPr lang="en-US" sz="2400" b="1" dirty="0">
                <a:solidFill>
                  <a:srgbClr val="0075C9"/>
                </a:solidFill>
                <a:latin typeface="Gill Sans MT" panose="020B0502020104020203" pitchFamily="34" charset="0"/>
              </a:rPr>
              <a:t>Intermittent Leave</a:t>
            </a:r>
          </a:p>
          <a:p>
            <a:r>
              <a:rPr lang="en-US" sz="2400" i="0" dirty="0">
                <a:solidFill>
                  <a:srgbClr val="0075C9"/>
                </a:solidFill>
                <a:effectLst/>
                <a:latin typeface="Gill Sans MT" panose="020B0502020104020203" pitchFamily="34" charset="0"/>
              </a:rPr>
              <a:t>A leave that is taken in separate blocks of time for a single qualifying reason or medical illness.</a:t>
            </a:r>
          </a:p>
          <a:p>
            <a:endParaRPr lang="en-US" sz="2400" dirty="0">
              <a:solidFill>
                <a:srgbClr val="0075C9"/>
              </a:solidFill>
              <a:latin typeface="Gill Sans MT" panose="020B0502020104020203" pitchFamily="34" charset="0"/>
            </a:endParaRPr>
          </a:p>
          <a:p>
            <a:r>
              <a:rPr lang="en-US" sz="2400" i="0" dirty="0">
                <a:solidFill>
                  <a:srgbClr val="0075C9"/>
                </a:solidFill>
                <a:effectLst/>
                <a:latin typeface="Gill Sans MT" panose="020B0502020104020203" pitchFamily="34" charset="0"/>
              </a:rPr>
              <a:t>Example :  An employee takes a few hours or days off periodically for ongoing medical treatments and works between absences.</a:t>
            </a:r>
          </a:p>
        </p:txBody>
      </p:sp>
      <p:sp>
        <p:nvSpPr>
          <p:cNvPr id="9" name="TextBox 8">
            <a:extLst>
              <a:ext uri="{FF2B5EF4-FFF2-40B4-BE49-F238E27FC236}">
                <a16:creationId xmlns:a16="http://schemas.microsoft.com/office/drawing/2014/main" id="{D495058B-3B74-064C-946B-BF4AD61F4CC4}"/>
              </a:ext>
            </a:extLst>
          </p:cNvPr>
          <p:cNvSpPr txBox="1"/>
          <p:nvPr/>
        </p:nvSpPr>
        <p:spPr>
          <a:xfrm>
            <a:off x="1433685" y="36667"/>
            <a:ext cx="9324630" cy="646331"/>
          </a:xfrm>
          <a:prstGeom prst="rect">
            <a:avLst/>
          </a:prstGeom>
          <a:noFill/>
        </p:spPr>
        <p:txBody>
          <a:bodyPr wrap="square">
            <a:spAutoFit/>
          </a:bodyPr>
          <a:lstStyle/>
          <a:p>
            <a:pPr algn="ctr"/>
            <a:r>
              <a:rPr lang="en-US" sz="3600" b="1" dirty="0">
                <a:solidFill>
                  <a:srgbClr val="0075C9"/>
                </a:solidFill>
                <a:latin typeface="Gill Sans MT" panose="020B0502020104020203" pitchFamily="34" charset="0"/>
              </a:rPr>
              <a:t>Continuous vs Intermittent Leave</a:t>
            </a:r>
          </a:p>
        </p:txBody>
      </p:sp>
    </p:spTree>
    <p:extLst>
      <p:ext uri="{BB962C8B-B14F-4D97-AF65-F5344CB8AC3E}">
        <p14:creationId xmlns:p14="http://schemas.microsoft.com/office/powerpoint/2010/main" val="22159113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BE2499-63F2-BFB2-5D34-DE28E19D4FC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ED85849-6240-D934-D1B6-FCB2D8B97535}"/>
              </a:ext>
            </a:extLst>
          </p:cNvPr>
          <p:cNvSpPr>
            <a:spLocks noGrp="1" noRot="1" noMove="1" noResize="1" noEditPoints="1" noAdjustHandles="1" noChangeArrowheads="1" noChangeShapeType="1"/>
          </p:cNvSpPr>
          <p:nvPr/>
        </p:nvSpPr>
        <p:spPr>
          <a:xfrm>
            <a:off x="0" y="0"/>
            <a:ext cx="12192000" cy="719667"/>
          </a:xfrm>
          <a:prstGeom prst="rect">
            <a:avLst/>
          </a:prstGeom>
          <a:solidFill>
            <a:srgbClr val="FFD040"/>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3" name="Isosceles Triangle 2">
            <a:extLst>
              <a:ext uri="{FF2B5EF4-FFF2-40B4-BE49-F238E27FC236}">
                <a16:creationId xmlns:a16="http://schemas.microsoft.com/office/drawing/2014/main" id="{89305B7A-C445-6B39-2377-C0DB743BD525}"/>
              </a:ext>
            </a:extLst>
          </p:cNvPr>
          <p:cNvSpPr>
            <a:spLocks noGrp="1" noRot="1" noMove="1" noResize="1" noEditPoints="1" noAdjustHandles="1" noChangeArrowheads="1" noChangeShapeType="1"/>
          </p:cNvSpPr>
          <p:nvPr/>
        </p:nvSpPr>
        <p:spPr>
          <a:xfrm>
            <a:off x="10634133" y="5435600"/>
            <a:ext cx="1557867" cy="1422400"/>
          </a:xfrm>
          <a:prstGeom prst="triangle">
            <a:avLst>
              <a:gd name="adj" fmla="val 100000"/>
            </a:avLst>
          </a:prstGeom>
          <a:solidFill>
            <a:srgbClr val="0075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lue and yellow shield with a cross on it&#10;&#10;Description automatically generated">
            <a:extLst>
              <a:ext uri="{FF2B5EF4-FFF2-40B4-BE49-F238E27FC236}">
                <a16:creationId xmlns:a16="http://schemas.microsoft.com/office/drawing/2014/main" id="{BF702151-9464-03A6-5A31-8938F3769C19}"/>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11174473" y="5839294"/>
            <a:ext cx="1162988" cy="1162988"/>
          </a:xfrm>
          <a:prstGeom prst="rect">
            <a:avLst/>
          </a:prstGeom>
        </p:spPr>
      </p:pic>
      <p:sp>
        <p:nvSpPr>
          <p:cNvPr id="7" name="TextBox 6">
            <a:extLst>
              <a:ext uri="{FF2B5EF4-FFF2-40B4-BE49-F238E27FC236}">
                <a16:creationId xmlns:a16="http://schemas.microsoft.com/office/drawing/2014/main" id="{829CC5C0-BDA2-EBF7-2940-EB26B5006C3D}"/>
              </a:ext>
            </a:extLst>
          </p:cNvPr>
          <p:cNvSpPr txBox="1"/>
          <p:nvPr/>
        </p:nvSpPr>
        <p:spPr>
          <a:xfrm>
            <a:off x="335492" y="756334"/>
            <a:ext cx="11077574" cy="5447645"/>
          </a:xfrm>
          <a:prstGeom prst="rect">
            <a:avLst/>
          </a:prstGeom>
          <a:noFill/>
        </p:spPr>
        <p:txBody>
          <a:bodyPr wrap="square">
            <a:spAutoFit/>
          </a:bodyPr>
          <a:lstStyle/>
          <a:p>
            <a:pPr marL="342900" indent="-342900">
              <a:buFont typeface="Arial" panose="020B0604020202020204" pitchFamily="34" charset="0"/>
              <a:buChar char="•"/>
            </a:pPr>
            <a:r>
              <a:rPr lang="en-US" sz="2400" b="0" i="0" dirty="0">
                <a:solidFill>
                  <a:srgbClr val="0075C9"/>
                </a:solidFill>
                <a:effectLst/>
                <a:latin typeface="Gill Sans MT" panose="020B0502020104020203" pitchFamily="34" charset="0"/>
              </a:rPr>
              <a:t>To qualify for intermittent leave, the following must be met:</a:t>
            </a:r>
          </a:p>
          <a:p>
            <a:pPr marL="800100" lvl="1" indent="-342900">
              <a:buFont typeface="Arial" panose="020B0604020202020204" pitchFamily="34" charset="0"/>
              <a:buChar char="•"/>
            </a:pPr>
            <a:r>
              <a:rPr lang="en-US" sz="2000" b="0" i="0" dirty="0">
                <a:solidFill>
                  <a:srgbClr val="0075C9"/>
                </a:solidFill>
                <a:effectLst/>
                <a:latin typeface="Gill Sans MT" panose="020B0502020104020203" pitchFamily="34" charset="0"/>
              </a:rPr>
              <a:t>Must be medically necessary</a:t>
            </a:r>
            <a:r>
              <a:rPr lang="en-US" sz="2000" dirty="0">
                <a:solidFill>
                  <a:srgbClr val="0075C9"/>
                </a:solidFill>
                <a:latin typeface="Gill Sans MT" panose="020B0502020104020203" pitchFamily="34" charset="0"/>
              </a:rPr>
              <a:t> and approved by medical provider.</a:t>
            </a:r>
            <a:endParaRPr lang="en-US" sz="2000" b="0" i="0" dirty="0">
              <a:solidFill>
                <a:srgbClr val="0075C9"/>
              </a:solidFill>
              <a:effectLst/>
              <a:latin typeface="Gill Sans MT" panose="020B0502020104020203" pitchFamily="34" charset="0"/>
            </a:endParaRPr>
          </a:p>
          <a:p>
            <a:pPr marL="800100" lvl="1" indent="-342900">
              <a:buFont typeface="Arial" panose="020B0604020202020204" pitchFamily="34" charset="0"/>
              <a:buChar char="•"/>
            </a:pPr>
            <a:r>
              <a:rPr lang="en-US" sz="2000" b="0" i="0" dirty="0">
                <a:solidFill>
                  <a:srgbClr val="0075C9"/>
                </a:solidFill>
                <a:effectLst/>
                <a:latin typeface="Gill Sans MT" panose="020B0502020104020203" pitchFamily="34" charset="0"/>
              </a:rPr>
              <a:t>May be planned or unplanned.</a:t>
            </a:r>
          </a:p>
          <a:p>
            <a:pPr marL="800100" lvl="1" indent="-342900">
              <a:buFont typeface="Arial" panose="020B0604020202020204" pitchFamily="34" charset="0"/>
              <a:buChar char="•"/>
            </a:pPr>
            <a:endParaRPr lang="en-US" sz="2000" b="0" i="0" dirty="0">
              <a:solidFill>
                <a:srgbClr val="0075C9"/>
              </a:solidFill>
              <a:effectLst/>
              <a:latin typeface="Gill Sans MT" panose="020B0502020104020203" pitchFamily="34" charset="0"/>
            </a:endParaRPr>
          </a:p>
          <a:p>
            <a:pPr marL="342900" indent="-342900">
              <a:buFont typeface="Arial" panose="020B0604020202020204" pitchFamily="34" charset="0"/>
              <a:buChar char="•"/>
            </a:pPr>
            <a:r>
              <a:rPr lang="en-US" sz="2400" b="0" i="0" dirty="0">
                <a:solidFill>
                  <a:srgbClr val="0075C9"/>
                </a:solidFill>
                <a:effectLst/>
                <a:latin typeface="Gill Sans MT" panose="020B0502020104020203" pitchFamily="34" charset="0"/>
              </a:rPr>
              <a:t>Foreseeable intermittent leave should be scheduled to avoid disrupting the </a:t>
            </a:r>
            <a:r>
              <a:rPr lang="en-US" sz="2400" dirty="0">
                <a:solidFill>
                  <a:srgbClr val="0075C9"/>
                </a:solidFill>
                <a:latin typeface="Gill Sans MT" panose="020B0502020104020203" pitchFamily="34" charset="0"/>
              </a:rPr>
              <a:t>employer’s</a:t>
            </a:r>
            <a:r>
              <a:rPr lang="en-US" sz="2400" b="0" i="0" dirty="0">
                <a:solidFill>
                  <a:srgbClr val="0075C9"/>
                </a:solidFill>
                <a:effectLst/>
                <a:latin typeface="Gill Sans MT" panose="020B0502020104020203" pitchFamily="34" charset="0"/>
              </a:rPr>
              <a:t> daily operation.</a:t>
            </a:r>
          </a:p>
          <a:p>
            <a:pPr marL="342900" indent="-342900">
              <a:buFont typeface="Arial" panose="020B0604020202020204" pitchFamily="34" charset="0"/>
              <a:buChar char="•"/>
            </a:pPr>
            <a:endParaRPr lang="en-US" sz="2400" b="0" i="0" dirty="0">
              <a:solidFill>
                <a:srgbClr val="0075C9"/>
              </a:solidFill>
              <a:effectLst/>
              <a:latin typeface="Gill Sans MT" panose="020B0502020104020203" pitchFamily="34" charset="0"/>
            </a:endParaRPr>
          </a:p>
          <a:p>
            <a:pPr marL="342900" indent="-342900">
              <a:buFont typeface="Arial" panose="020B0604020202020204" pitchFamily="34" charset="0"/>
              <a:buChar char="•"/>
            </a:pPr>
            <a:r>
              <a:rPr lang="en-US" sz="2400" b="0" i="0" dirty="0">
                <a:solidFill>
                  <a:srgbClr val="0075C9"/>
                </a:solidFill>
                <a:effectLst/>
                <a:latin typeface="Gill Sans MT" panose="020B0502020104020203" pitchFamily="34" charset="0"/>
              </a:rPr>
              <a:t>ADA allows for a temporary, reduced work schedule if necessitated by an FMLA qualifying condition.</a:t>
            </a:r>
          </a:p>
          <a:p>
            <a:pPr marL="342900" indent="-342900">
              <a:buFont typeface="Arial" panose="020B0604020202020204" pitchFamily="34" charset="0"/>
              <a:buChar char="•"/>
            </a:pPr>
            <a:endParaRPr lang="en-US" sz="2400" dirty="0">
              <a:solidFill>
                <a:srgbClr val="0075C9"/>
              </a:solidFill>
              <a:latin typeface="Gill Sans MT" panose="020B0502020104020203" pitchFamily="34" charset="0"/>
            </a:endParaRPr>
          </a:p>
          <a:p>
            <a:pPr marL="342900" indent="-342900">
              <a:buFont typeface="Arial" panose="020B0604020202020204" pitchFamily="34" charset="0"/>
              <a:buChar char="•"/>
            </a:pPr>
            <a:r>
              <a:rPr lang="en-US" sz="2400" b="0" i="0" dirty="0">
                <a:solidFill>
                  <a:srgbClr val="0075C9"/>
                </a:solidFill>
                <a:effectLst/>
                <a:latin typeface="Gill Sans MT" panose="020B0502020104020203" pitchFamily="34" charset="0"/>
              </a:rPr>
              <a:t>It is the employer’s responsibility to track intermittent FMLA hours taken by the employee.</a:t>
            </a:r>
          </a:p>
          <a:p>
            <a:pPr marL="342900" indent="-342900">
              <a:buFont typeface="Arial" panose="020B0604020202020204" pitchFamily="34" charset="0"/>
              <a:buChar char="•"/>
            </a:pPr>
            <a:endParaRPr lang="en-US" sz="2400" dirty="0">
              <a:solidFill>
                <a:srgbClr val="0075C9"/>
              </a:solidFill>
              <a:latin typeface="Gill Sans MT" panose="020B0502020104020203" pitchFamily="34" charset="0"/>
            </a:endParaRPr>
          </a:p>
          <a:p>
            <a:pPr marL="342900" indent="-342900">
              <a:buFont typeface="Arial" panose="020B0604020202020204" pitchFamily="34" charset="0"/>
              <a:buChar char="•"/>
            </a:pPr>
            <a:r>
              <a:rPr lang="en-US" sz="2400" dirty="0">
                <a:solidFill>
                  <a:srgbClr val="0075C9"/>
                </a:solidFill>
                <a:latin typeface="Gill Sans MT" panose="020B0502020104020203" pitchFamily="34" charset="0"/>
              </a:rPr>
              <a:t>Intermittent FMLA hours and frequency taken must align with the medical certification the physician provides. If not, a new certification will be requested.</a:t>
            </a:r>
            <a:endParaRPr lang="en-US" sz="2400" b="0" i="0" dirty="0">
              <a:solidFill>
                <a:srgbClr val="0075C9"/>
              </a:solidFill>
              <a:effectLst/>
              <a:latin typeface="Gill Sans MT" panose="020B0502020104020203" pitchFamily="34" charset="0"/>
            </a:endParaRPr>
          </a:p>
        </p:txBody>
      </p:sp>
      <p:sp>
        <p:nvSpPr>
          <p:cNvPr id="9" name="TextBox 8">
            <a:extLst>
              <a:ext uri="{FF2B5EF4-FFF2-40B4-BE49-F238E27FC236}">
                <a16:creationId xmlns:a16="http://schemas.microsoft.com/office/drawing/2014/main" id="{EBA94B05-2721-1373-D8C7-EBB5F71BF442}"/>
              </a:ext>
            </a:extLst>
          </p:cNvPr>
          <p:cNvSpPr txBox="1"/>
          <p:nvPr/>
        </p:nvSpPr>
        <p:spPr>
          <a:xfrm>
            <a:off x="1433685" y="36667"/>
            <a:ext cx="9324630" cy="646331"/>
          </a:xfrm>
          <a:prstGeom prst="rect">
            <a:avLst/>
          </a:prstGeom>
          <a:noFill/>
        </p:spPr>
        <p:txBody>
          <a:bodyPr wrap="square">
            <a:spAutoFit/>
          </a:bodyPr>
          <a:lstStyle/>
          <a:p>
            <a:pPr algn="ctr"/>
            <a:r>
              <a:rPr lang="en-US" sz="3600" b="1" dirty="0">
                <a:solidFill>
                  <a:srgbClr val="0075C9"/>
                </a:solidFill>
                <a:latin typeface="Gill Sans MT" panose="020B0502020104020203" pitchFamily="34" charset="0"/>
              </a:rPr>
              <a:t>Intermittent and ADA Accommodation</a:t>
            </a:r>
          </a:p>
        </p:txBody>
      </p:sp>
    </p:spTree>
    <p:extLst>
      <p:ext uri="{BB962C8B-B14F-4D97-AF65-F5344CB8AC3E}">
        <p14:creationId xmlns:p14="http://schemas.microsoft.com/office/powerpoint/2010/main" val="6808841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7CF724-A98F-B772-D7C5-0B7A0F8A2207}"/>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6CE741D8-9560-4B1B-DFA7-CED05EB95725}"/>
              </a:ext>
            </a:extLst>
          </p:cNvPr>
          <p:cNvSpPr>
            <a:spLocks noGrp="1" noRot="1" noMove="1" noResize="1" noEditPoints="1" noAdjustHandles="1" noChangeArrowheads="1" noChangeShapeType="1"/>
          </p:cNvSpPr>
          <p:nvPr/>
        </p:nvSpPr>
        <p:spPr>
          <a:xfrm>
            <a:off x="0" y="0"/>
            <a:ext cx="12192000" cy="719667"/>
          </a:xfrm>
          <a:prstGeom prst="rect">
            <a:avLst/>
          </a:prstGeom>
          <a:solidFill>
            <a:srgbClr val="FFD040"/>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3" name="Isosceles Triangle 2">
            <a:extLst>
              <a:ext uri="{FF2B5EF4-FFF2-40B4-BE49-F238E27FC236}">
                <a16:creationId xmlns:a16="http://schemas.microsoft.com/office/drawing/2014/main" id="{90502C41-BB51-D1E9-5281-3B5A1A14004C}"/>
              </a:ext>
            </a:extLst>
          </p:cNvPr>
          <p:cNvSpPr>
            <a:spLocks noGrp="1" noRot="1" noMove="1" noResize="1" noEditPoints="1" noAdjustHandles="1" noChangeArrowheads="1" noChangeShapeType="1"/>
          </p:cNvSpPr>
          <p:nvPr/>
        </p:nvSpPr>
        <p:spPr>
          <a:xfrm>
            <a:off x="10634133" y="5435600"/>
            <a:ext cx="1557867" cy="1422400"/>
          </a:xfrm>
          <a:prstGeom prst="triangle">
            <a:avLst>
              <a:gd name="adj" fmla="val 100000"/>
            </a:avLst>
          </a:prstGeom>
          <a:solidFill>
            <a:srgbClr val="0075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lue and yellow shield with a cross on it&#10;&#10;Description automatically generated">
            <a:extLst>
              <a:ext uri="{FF2B5EF4-FFF2-40B4-BE49-F238E27FC236}">
                <a16:creationId xmlns:a16="http://schemas.microsoft.com/office/drawing/2014/main" id="{E6C1D5BB-A3B3-0E20-259F-EDAE98C1E5EF}"/>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11174473" y="5839294"/>
            <a:ext cx="1162988" cy="1162988"/>
          </a:xfrm>
          <a:prstGeom prst="rect">
            <a:avLst/>
          </a:prstGeom>
        </p:spPr>
      </p:pic>
      <p:sp>
        <p:nvSpPr>
          <p:cNvPr id="7" name="TextBox 6">
            <a:extLst>
              <a:ext uri="{FF2B5EF4-FFF2-40B4-BE49-F238E27FC236}">
                <a16:creationId xmlns:a16="http://schemas.microsoft.com/office/drawing/2014/main" id="{2FDA6CE0-591A-2A01-D818-7F21F6890675}"/>
              </a:ext>
            </a:extLst>
          </p:cNvPr>
          <p:cNvSpPr txBox="1"/>
          <p:nvPr/>
        </p:nvSpPr>
        <p:spPr>
          <a:xfrm>
            <a:off x="0" y="912023"/>
            <a:ext cx="8003713" cy="5909310"/>
          </a:xfrm>
          <a:prstGeom prst="rect">
            <a:avLst/>
          </a:prstGeom>
          <a:noFill/>
        </p:spPr>
        <p:txBody>
          <a:bodyPr wrap="square">
            <a:spAutoFit/>
          </a:bodyPr>
          <a:lstStyle/>
          <a:p>
            <a:pPr marL="342900" indent="-342900">
              <a:buFont typeface="Arial" panose="020B0604020202020204" pitchFamily="34" charset="0"/>
              <a:buChar char="•"/>
            </a:pPr>
            <a:r>
              <a:rPr lang="en-US" sz="2400" dirty="0">
                <a:solidFill>
                  <a:srgbClr val="0075C9"/>
                </a:solidFill>
                <a:latin typeface="Gill Sans MT" panose="020B0502020104020203" pitchFamily="34" charset="0"/>
              </a:rPr>
              <a:t>Certification Includes</a:t>
            </a:r>
          </a:p>
          <a:p>
            <a:pPr marL="800100" lvl="1" indent="-342900">
              <a:buFont typeface="Arial" panose="020B0604020202020204" pitchFamily="34" charset="0"/>
              <a:buChar char="•"/>
            </a:pPr>
            <a:r>
              <a:rPr lang="en-US" dirty="0">
                <a:solidFill>
                  <a:srgbClr val="0075C9"/>
                </a:solidFill>
                <a:latin typeface="Gill Sans MT" panose="020B0502020104020203" pitchFamily="34" charset="0"/>
              </a:rPr>
              <a:t>Healthcare provider contact information</a:t>
            </a:r>
          </a:p>
          <a:p>
            <a:pPr marL="800100" lvl="1" indent="-342900">
              <a:buFont typeface="Arial" panose="020B0604020202020204" pitchFamily="34" charset="0"/>
              <a:buChar char="•"/>
            </a:pPr>
            <a:r>
              <a:rPr lang="en-US" dirty="0">
                <a:solidFill>
                  <a:srgbClr val="0075C9"/>
                </a:solidFill>
                <a:latin typeface="Gill Sans MT" panose="020B0502020104020203" pitchFamily="34" charset="0"/>
              </a:rPr>
              <a:t>The starting date and expected duration</a:t>
            </a:r>
          </a:p>
          <a:p>
            <a:pPr marL="800100" lvl="1" indent="-342900">
              <a:buFont typeface="Arial" panose="020B0604020202020204" pitchFamily="34" charset="0"/>
              <a:buChar char="•"/>
            </a:pPr>
            <a:r>
              <a:rPr lang="en-US" dirty="0">
                <a:solidFill>
                  <a:srgbClr val="0075C9"/>
                </a:solidFill>
                <a:latin typeface="Gill Sans MT" panose="020B0502020104020203" pitchFamily="34" charset="0"/>
              </a:rPr>
              <a:t>Medical facts</a:t>
            </a:r>
          </a:p>
          <a:p>
            <a:pPr marL="800100" lvl="1" indent="-342900">
              <a:buFont typeface="Arial" panose="020B0604020202020204" pitchFamily="34" charset="0"/>
              <a:buChar char="•"/>
            </a:pPr>
            <a:r>
              <a:rPr lang="en-US" dirty="0">
                <a:solidFill>
                  <a:srgbClr val="0075C9"/>
                </a:solidFill>
                <a:latin typeface="Gill Sans MT" panose="020B0502020104020203" pitchFamily="34" charset="0"/>
              </a:rPr>
              <a:t>A statement of the need for time off</a:t>
            </a:r>
          </a:p>
          <a:p>
            <a:pPr marL="800100" lvl="1" indent="-342900">
              <a:buFont typeface="Arial" panose="020B0604020202020204" pitchFamily="34" charset="0"/>
              <a:buChar char="•"/>
            </a:pPr>
            <a:r>
              <a:rPr lang="en-US" dirty="0">
                <a:solidFill>
                  <a:srgbClr val="0075C9"/>
                </a:solidFill>
                <a:latin typeface="Gill Sans MT" panose="020B0502020104020203" pitchFamily="34" charset="0"/>
              </a:rPr>
              <a:t>Information on the ability to perform essential functions</a:t>
            </a:r>
          </a:p>
          <a:p>
            <a:pPr marL="800100" lvl="1" indent="-342900">
              <a:buFont typeface="Arial" panose="020B0604020202020204" pitchFamily="34" charset="0"/>
              <a:buChar char="•"/>
            </a:pPr>
            <a:endParaRPr lang="en-US" dirty="0">
              <a:solidFill>
                <a:srgbClr val="0075C9"/>
              </a:solidFill>
              <a:latin typeface="Gill Sans MT" panose="020B0502020104020203" pitchFamily="34" charset="0"/>
            </a:endParaRPr>
          </a:p>
          <a:p>
            <a:pPr marL="342900" indent="-342900">
              <a:buFont typeface="Arial" panose="020B0604020202020204" pitchFamily="34" charset="0"/>
              <a:buChar char="•"/>
            </a:pPr>
            <a:r>
              <a:rPr lang="en-US" sz="2400" dirty="0">
                <a:solidFill>
                  <a:srgbClr val="0075C9"/>
                </a:solidFill>
                <a:latin typeface="Gill Sans MT" panose="020B0502020104020203" pitchFamily="34" charset="0"/>
              </a:rPr>
              <a:t>We may contact the healthcare provider if more information is needed</a:t>
            </a:r>
          </a:p>
          <a:p>
            <a:pPr marL="342900" indent="-342900">
              <a:buFont typeface="Arial" panose="020B0604020202020204" pitchFamily="34" charset="0"/>
              <a:buChar char="•"/>
            </a:pPr>
            <a:endParaRPr lang="en-US" dirty="0">
              <a:solidFill>
                <a:srgbClr val="0075C9"/>
              </a:solidFill>
              <a:latin typeface="Gill Sans MT" panose="020B0502020104020203" pitchFamily="34" charset="0"/>
            </a:endParaRPr>
          </a:p>
          <a:p>
            <a:pPr marL="342900" indent="-342900">
              <a:buFont typeface="Arial" panose="020B0604020202020204" pitchFamily="34" charset="0"/>
              <a:buChar char="•"/>
            </a:pPr>
            <a:r>
              <a:rPr lang="en-US" sz="2400" b="0" i="0" dirty="0">
                <a:solidFill>
                  <a:srgbClr val="0075C9"/>
                </a:solidFill>
                <a:effectLst/>
                <a:latin typeface="Gill Sans MT" panose="020B0502020104020203" pitchFamily="34" charset="0"/>
              </a:rPr>
              <a:t>In most cases, the forms must be returned within 15 days</a:t>
            </a:r>
          </a:p>
          <a:p>
            <a:pPr marL="342900" indent="-342900">
              <a:buFont typeface="Arial" panose="020B0604020202020204" pitchFamily="34" charset="0"/>
              <a:buChar char="•"/>
            </a:pPr>
            <a:endParaRPr lang="en-US" sz="2400" dirty="0">
              <a:solidFill>
                <a:srgbClr val="0075C9"/>
              </a:solidFill>
              <a:latin typeface="Gill Sans MT" panose="020B0502020104020203" pitchFamily="34" charset="0"/>
            </a:endParaRPr>
          </a:p>
          <a:p>
            <a:pPr marL="342900" indent="-342900">
              <a:buFont typeface="Arial" panose="020B0604020202020204" pitchFamily="34" charset="0"/>
              <a:buChar char="•"/>
            </a:pPr>
            <a:r>
              <a:rPr lang="en-US" sz="2400" b="0" i="0" dirty="0">
                <a:solidFill>
                  <a:srgbClr val="0075C9"/>
                </a:solidFill>
                <a:effectLst/>
                <a:latin typeface="Gill Sans MT" panose="020B0502020104020203" pitchFamily="34" charset="0"/>
              </a:rPr>
              <a:t>All forms are kept private and confidential and only those who work with LOA have access to protect employee’s private health information</a:t>
            </a:r>
          </a:p>
          <a:p>
            <a:pPr marL="342900" indent="-342900">
              <a:buFont typeface="Arial" panose="020B0604020202020204" pitchFamily="34" charset="0"/>
              <a:buChar char="•"/>
            </a:pPr>
            <a:endParaRPr lang="en-US" sz="2400" dirty="0">
              <a:solidFill>
                <a:srgbClr val="0075C9"/>
              </a:solidFill>
              <a:latin typeface="Gill Sans MT" panose="020B0502020104020203" pitchFamily="34" charset="0"/>
            </a:endParaRPr>
          </a:p>
          <a:p>
            <a:pPr marL="800100" lvl="1" indent="-342900">
              <a:buFont typeface="Arial" panose="020B0604020202020204" pitchFamily="34" charset="0"/>
              <a:buChar char="•"/>
            </a:pPr>
            <a:endParaRPr lang="en-US" dirty="0">
              <a:solidFill>
                <a:srgbClr val="0075C9"/>
              </a:solidFill>
              <a:latin typeface="Gill Sans MT" panose="020B0502020104020203" pitchFamily="34" charset="0"/>
            </a:endParaRPr>
          </a:p>
          <a:p>
            <a:pPr marL="800100" lvl="1" indent="-342900">
              <a:buFont typeface="Arial" panose="020B0604020202020204" pitchFamily="34" charset="0"/>
              <a:buChar char="•"/>
            </a:pPr>
            <a:endParaRPr lang="en-US" b="0" i="0" dirty="0">
              <a:solidFill>
                <a:srgbClr val="0075C9"/>
              </a:solidFill>
              <a:effectLst/>
              <a:latin typeface="Gill Sans MT" panose="020B0502020104020203" pitchFamily="34" charset="0"/>
            </a:endParaRPr>
          </a:p>
        </p:txBody>
      </p:sp>
      <p:sp>
        <p:nvSpPr>
          <p:cNvPr id="9" name="TextBox 8">
            <a:extLst>
              <a:ext uri="{FF2B5EF4-FFF2-40B4-BE49-F238E27FC236}">
                <a16:creationId xmlns:a16="http://schemas.microsoft.com/office/drawing/2014/main" id="{9A70CD3A-05A1-16B0-C782-7AB0009A9B73}"/>
              </a:ext>
            </a:extLst>
          </p:cNvPr>
          <p:cNvSpPr txBox="1"/>
          <p:nvPr/>
        </p:nvSpPr>
        <p:spPr>
          <a:xfrm>
            <a:off x="1433685" y="36667"/>
            <a:ext cx="9324630" cy="646331"/>
          </a:xfrm>
          <a:prstGeom prst="rect">
            <a:avLst/>
          </a:prstGeom>
          <a:noFill/>
        </p:spPr>
        <p:txBody>
          <a:bodyPr wrap="square">
            <a:spAutoFit/>
          </a:bodyPr>
          <a:lstStyle/>
          <a:p>
            <a:pPr algn="ctr"/>
            <a:r>
              <a:rPr lang="en-US" sz="3600" b="1" dirty="0">
                <a:solidFill>
                  <a:srgbClr val="0075C9"/>
                </a:solidFill>
                <a:latin typeface="Gill Sans MT" panose="020B0502020104020203" pitchFamily="34" charset="0"/>
              </a:rPr>
              <a:t>Medical Certification </a:t>
            </a:r>
          </a:p>
        </p:txBody>
      </p:sp>
      <p:pic>
        <p:nvPicPr>
          <p:cNvPr id="4" name="Picture 3">
            <a:extLst>
              <a:ext uri="{FF2B5EF4-FFF2-40B4-BE49-F238E27FC236}">
                <a16:creationId xmlns:a16="http://schemas.microsoft.com/office/drawing/2014/main" id="{265E06C6-0452-9E0F-1469-198D8847A2D7}"/>
              </a:ext>
            </a:extLst>
          </p:cNvPr>
          <p:cNvPicPr>
            <a:picLocks noChangeAspect="1"/>
          </p:cNvPicPr>
          <p:nvPr/>
        </p:nvPicPr>
        <p:blipFill>
          <a:blip r:embed="rId3"/>
          <a:stretch>
            <a:fillRect/>
          </a:stretch>
        </p:blipFill>
        <p:spPr>
          <a:xfrm>
            <a:off x="8003713" y="1304188"/>
            <a:ext cx="3981033" cy="3987130"/>
          </a:xfrm>
          <a:prstGeom prst="rect">
            <a:avLst/>
          </a:prstGeom>
        </p:spPr>
      </p:pic>
      <p:sp>
        <p:nvSpPr>
          <p:cNvPr id="6" name="Rectangle: Rounded Corners 5">
            <a:extLst>
              <a:ext uri="{FF2B5EF4-FFF2-40B4-BE49-F238E27FC236}">
                <a16:creationId xmlns:a16="http://schemas.microsoft.com/office/drawing/2014/main" id="{D35190FA-1D73-219F-6BDF-5FF038352CA2}"/>
              </a:ext>
            </a:extLst>
          </p:cNvPr>
          <p:cNvSpPr/>
          <p:nvPr/>
        </p:nvSpPr>
        <p:spPr>
          <a:xfrm>
            <a:off x="6598051" y="5483675"/>
            <a:ext cx="3981032" cy="994763"/>
          </a:xfrm>
          <a:prstGeom prst="roundRect">
            <a:avLst/>
          </a:prstGeom>
          <a:noFill/>
          <a:ln>
            <a:solidFill>
              <a:srgbClr val="0075C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94D4DC34-C0EC-0A52-AE38-B8D8589A8D86}"/>
              </a:ext>
            </a:extLst>
          </p:cNvPr>
          <p:cNvSpPr txBox="1"/>
          <p:nvPr/>
        </p:nvSpPr>
        <p:spPr>
          <a:xfrm>
            <a:off x="6731430" y="5483674"/>
            <a:ext cx="3902703" cy="923330"/>
          </a:xfrm>
          <a:prstGeom prst="rect">
            <a:avLst/>
          </a:prstGeom>
          <a:noFill/>
        </p:spPr>
        <p:txBody>
          <a:bodyPr wrap="square">
            <a:spAutoFit/>
          </a:bodyPr>
          <a:lstStyle/>
          <a:p>
            <a:r>
              <a:rPr lang="en-US" b="1" dirty="0">
                <a:solidFill>
                  <a:srgbClr val="0075C9"/>
                </a:solidFill>
              </a:rPr>
              <a:t>Certification forms should only be faxed to 314-792-7548 or emailed to </a:t>
            </a:r>
            <a:r>
              <a:rPr lang="en-US" b="1" dirty="0">
                <a:solidFill>
                  <a:srgbClr val="0075C9"/>
                </a:solidFill>
                <a:hlinkClick r:id="rId4"/>
              </a:rPr>
              <a:t>loa@archstl.org</a:t>
            </a:r>
            <a:r>
              <a:rPr lang="en-US" b="1" dirty="0">
                <a:solidFill>
                  <a:srgbClr val="0075C9"/>
                </a:solidFill>
              </a:rPr>
              <a:t> by the provider </a:t>
            </a:r>
          </a:p>
        </p:txBody>
      </p:sp>
    </p:spTree>
    <p:extLst>
      <p:ext uri="{BB962C8B-B14F-4D97-AF65-F5344CB8AC3E}">
        <p14:creationId xmlns:p14="http://schemas.microsoft.com/office/powerpoint/2010/main" val="20534169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90EA65-D154-296B-EB85-796F10AE4575}"/>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7B6B2E4-7468-5FE2-25F8-A460279144C9}"/>
              </a:ext>
            </a:extLst>
          </p:cNvPr>
          <p:cNvSpPr>
            <a:spLocks noGrp="1" noRot="1" noMove="1" noResize="1" noEditPoints="1" noAdjustHandles="1" noChangeArrowheads="1" noChangeShapeType="1"/>
          </p:cNvSpPr>
          <p:nvPr/>
        </p:nvSpPr>
        <p:spPr>
          <a:xfrm>
            <a:off x="0" y="0"/>
            <a:ext cx="12192000" cy="719667"/>
          </a:xfrm>
          <a:prstGeom prst="rect">
            <a:avLst/>
          </a:prstGeom>
          <a:solidFill>
            <a:srgbClr val="FFD040"/>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3" name="Isosceles Triangle 2">
            <a:extLst>
              <a:ext uri="{FF2B5EF4-FFF2-40B4-BE49-F238E27FC236}">
                <a16:creationId xmlns:a16="http://schemas.microsoft.com/office/drawing/2014/main" id="{174A5EF4-3A30-69DF-25AD-F4C6356CF8D9}"/>
              </a:ext>
            </a:extLst>
          </p:cNvPr>
          <p:cNvSpPr>
            <a:spLocks noGrp="1" noRot="1" noMove="1" noResize="1" noEditPoints="1" noAdjustHandles="1" noChangeArrowheads="1" noChangeShapeType="1"/>
          </p:cNvSpPr>
          <p:nvPr/>
        </p:nvSpPr>
        <p:spPr>
          <a:xfrm>
            <a:off x="10634133" y="5435600"/>
            <a:ext cx="1557867" cy="1422400"/>
          </a:xfrm>
          <a:prstGeom prst="triangle">
            <a:avLst>
              <a:gd name="adj" fmla="val 100000"/>
            </a:avLst>
          </a:prstGeom>
          <a:solidFill>
            <a:srgbClr val="0075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lue and yellow shield with a cross on it&#10;&#10;Description automatically generated">
            <a:extLst>
              <a:ext uri="{FF2B5EF4-FFF2-40B4-BE49-F238E27FC236}">
                <a16:creationId xmlns:a16="http://schemas.microsoft.com/office/drawing/2014/main" id="{87F5A0C0-DB6B-2D12-8F03-8BEE620B9D97}"/>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11174473" y="5839294"/>
            <a:ext cx="1162988" cy="1162988"/>
          </a:xfrm>
          <a:prstGeom prst="rect">
            <a:avLst/>
          </a:prstGeom>
        </p:spPr>
      </p:pic>
      <p:sp>
        <p:nvSpPr>
          <p:cNvPr id="7" name="TextBox 6">
            <a:extLst>
              <a:ext uri="{FF2B5EF4-FFF2-40B4-BE49-F238E27FC236}">
                <a16:creationId xmlns:a16="http://schemas.microsoft.com/office/drawing/2014/main" id="{EC457692-D218-9427-5E38-B96F82806B95}"/>
              </a:ext>
            </a:extLst>
          </p:cNvPr>
          <p:cNvSpPr txBox="1"/>
          <p:nvPr/>
        </p:nvSpPr>
        <p:spPr>
          <a:xfrm>
            <a:off x="621320" y="1228397"/>
            <a:ext cx="9601201" cy="4893647"/>
          </a:xfrm>
          <a:prstGeom prst="rect">
            <a:avLst/>
          </a:prstGeom>
          <a:noFill/>
        </p:spPr>
        <p:txBody>
          <a:bodyPr wrap="square">
            <a:spAutoFit/>
          </a:bodyPr>
          <a:lstStyle/>
          <a:p>
            <a:pPr marL="342900" indent="-342900">
              <a:buFont typeface="Arial" panose="020B0604020202020204" pitchFamily="34" charset="0"/>
              <a:buChar char="•"/>
            </a:pPr>
            <a:r>
              <a:rPr lang="en-US" sz="2400" b="0" i="0" dirty="0">
                <a:solidFill>
                  <a:srgbClr val="0075C9"/>
                </a:solidFill>
                <a:effectLst/>
                <a:latin typeface="Gill Sans MT" panose="020B0502020104020203" pitchFamily="34" charset="0"/>
              </a:rPr>
              <a:t>Eligible employees are granted up to 12 weeks of unpaid, job-protected leave during a 12-month period for qualifying exigencies that arise when the employee’s spouse, son, daughter, parent, or next of kin, is on covered active duty or has been notified of an impending call or order to covered active duty. </a:t>
            </a:r>
          </a:p>
          <a:p>
            <a:pPr marL="342900" indent="-342900">
              <a:buFont typeface="Arial" panose="020B0604020202020204" pitchFamily="34" charset="0"/>
              <a:buChar char="•"/>
            </a:pPr>
            <a:endParaRPr lang="en-US" sz="2400" b="0" i="0" dirty="0">
              <a:solidFill>
                <a:srgbClr val="0075C9"/>
              </a:solidFill>
              <a:effectLst/>
              <a:latin typeface="Gill Sans MT" panose="020B0502020104020203" pitchFamily="34" charset="0"/>
            </a:endParaRPr>
          </a:p>
          <a:p>
            <a:pPr marL="342900" indent="-342900">
              <a:buFont typeface="Arial" panose="020B0604020202020204" pitchFamily="34" charset="0"/>
              <a:buChar char="•"/>
            </a:pPr>
            <a:r>
              <a:rPr lang="en-US" sz="2400" b="0" i="0" dirty="0">
                <a:solidFill>
                  <a:srgbClr val="0075C9"/>
                </a:solidFill>
                <a:effectLst/>
                <a:latin typeface="Gill Sans MT" panose="020B0502020104020203" pitchFamily="34" charset="0"/>
              </a:rPr>
              <a:t>The qualifying exigencies include:</a:t>
            </a:r>
          </a:p>
          <a:p>
            <a:pPr marL="800100" lvl="1" indent="-342900">
              <a:buFont typeface="Arial" panose="020B0604020202020204" pitchFamily="34" charset="0"/>
              <a:buChar char="•"/>
            </a:pPr>
            <a:r>
              <a:rPr lang="en-US" b="0" i="0" dirty="0">
                <a:solidFill>
                  <a:srgbClr val="0075C9"/>
                </a:solidFill>
                <a:effectLst/>
                <a:latin typeface="Gill Sans MT" panose="020B0502020104020203" pitchFamily="34" charset="0"/>
              </a:rPr>
              <a:t>Short-notice deployment</a:t>
            </a:r>
          </a:p>
          <a:p>
            <a:pPr marL="800100" lvl="1" indent="-342900">
              <a:buFont typeface="Arial" panose="020B0604020202020204" pitchFamily="34" charset="0"/>
              <a:buChar char="•"/>
            </a:pPr>
            <a:r>
              <a:rPr lang="en-US" b="0" i="0" dirty="0">
                <a:solidFill>
                  <a:srgbClr val="0075C9"/>
                </a:solidFill>
                <a:effectLst/>
                <a:latin typeface="Gill Sans MT" panose="020B0502020104020203" pitchFamily="34" charset="0"/>
              </a:rPr>
              <a:t>Military events and related activities</a:t>
            </a:r>
          </a:p>
          <a:p>
            <a:pPr marL="800100" lvl="1" indent="-342900">
              <a:buFont typeface="Arial" panose="020B0604020202020204" pitchFamily="34" charset="0"/>
              <a:buChar char="•"/>
            </a:pPr>
            <a:r>
              <a:rPr lang="en-US" b="0" i="0" dirty="0">
                <a:solidFill>
                  <a:srgbClr val="0075C9"/>
                </a:solidFill>
                <a:effectLst/>
                <a:latin typeface="Gill Sans MT" panose="020B0502020104020203" pitchFamily="34" charset="0"/>
              </a:rPr>
              <a:t>Childcare and school activities</a:t>
            </a:r>
          </a:p>
          <a:p>
            <a:pPr marL="800100" lvl="1" indent="-342900">
              <a:buFont typeface="Arial" panose="020B0604020202020204" pitchFamily="34" charset="0"/>
              <a:buChar char="•"/>
            </a:pPr>
            <a:r>
              <a:rPr lang="en-US" b="0" i="0" dirty="0">
                <a:solidFill>
                  <a:srgbClr val="0075C9"/>
                </a:solidFill>
                <a:effectLst/>
                <a:latin typeface="Gill Sans MT" panose="020B0502020104020203" pitchFamily="34" charset="0"/>
              </a:rPr>
              <a:t>Financial and legal arrangements</a:t>
            </a:r>
          </a:p>
          <a:p>
            <a:pPr marL="800100" lvl="1" indent="-342900">
              <a:buFont typeface="Arial" panose="020B0604020202020204" pitchFamily="34" charset="0"/>
              <a:buChar char="•"/>
            </a:pPr>
            <a:r>
              <a:rPr lang="en-US" b="0" i="0" dirty="0">
                <a:solidFill>
                  <a:srgbClr val="0075C9"/>
                </a:solidFill>
                <a:effectLst/>
                <a:latin typeface="Gill Sans MT" panose="020B0502020104020203" pitchFamily="34" charset="0"/>
              </a:rPr>
              <a:t>Counseling</a:t>
            </a:r>
          </a:p>
          <a:p>
            <a:pPr marL="800100" lvl="1" indent="-342900">
              <a:buFont typeface="Arial" panose="020B0604020202020204" pitchFamily="34" charset="0"/>
              <a:buChar char="•"/>
            </a:pPr>
            <a:r>
              <a:rPr lang="en-US" b="0" i="0" dirty="0">
                <a:solidFill>
                  <a:srgbClr val="0075C9"/>
                </a:solidFill>
                <a:effectLst/>
                <a:latin typeface="Gill Sans MT" panose="020B0502020104020203" pitchFamily="34" charset="0"/>
              </a:rPr>
              <a:t>Rest and recuperation</a:t>
            </a:r>
          </a:p>
          <a:p>
            <a:pPr marL="800100" lvl="1" indent="-342900">
              <a:buFont typeface="Arial" panose="020B0604020202020204" pitchFamily="34" charset="0"/>
              <a:buChar char="•"/>
            </a:pPr>
            <a:r>
              <a:rPr lang="en-US" b="0" i="0" dirty="0">
                <a:solidFill>
                  <a:srgbClr val="0075C9"/>
                </a:solidFill>
                <a:effectLst/>
                <a:latin typeface="Gill Sans MT" panose="020B0502020104020203" pitchFamily="34" charset="0"/>
              </a:rPr>
              <a:t>Post-deployment activities</a:t>
            </a:r>
          </a:p>
          <a:p>
            <a:pPr marL="800100" lvl="1" indent="-342900">
              <a:buFont typeface="Arial" panose="020B0604020202020204" pitchFamily="34" charset="0"/>
              <a:buChar char="•"/>
            </a:pPr>
            <a:r>
              <a:rPr lang="en-US" b="0" i="0" dirty="0">
                <a:solidFill>
                  <a:srgbClr val="0075C9"/>
                </a:solidFill>
                <a:effectLst/>
                <a:latin typeface="Gill Sans MT" panose="020B0502020104020203" pitchFamily="34" charset="0"/>
              </a:rPr>
              <a:t>Parental care</a:t>
            </a:r>
          </a:p>
        </p:txBody>
      </p:sp>
      <p:sp>
        <p:nvSpPr>
          <p:cNvPr id="9" name="TextBox 8">
            <a:extLst>
              <a:ext uri="{FF2B5EF4-FFF2-40B4-BE49-F238E27FC236}">
                <a16:creationId xmlns:a16="http://schemas.microsoft.com/office/drawing/2014/main" id="{99042487-3064-9AC2-3955-3920B63CBF35}"/>
              </a:ext>
            </a:extLst>
          </p:cNvPr>
          <p:cNvSpPr txBox="1"/>
          <p:nvPr/>
        </p:nvSpPr>
        <p:spPr>
          <a:xfrm>
            <a:off x="1433685" y="36667"/>
            <a:ext cx="9324630" cy="646331"/>
          </a:xfrm>
          <a:prstGeom prst="rect">
            <a:avLst/>
          </a:prstGeom>
          <a:noFill/>
        </p:spPr>
        <p:txBody>
          <a:bodyPr wrap="square">
            <a:spAutoFit/>
          </a:bodyPr>
          <a:lstStyle/>
          <a:p>
            <a:pPr algn="ctr"/>
            <a:r>
              <a:rPr lang="en-US" sz="3600" b="1" dirty="0">
                <a:solidFill>
                  <a:srgbClr val="0075C9"/>
                </a:solidFill>
                <a:latin typeface="Gill Sans MT" panose="020B0502020104020203" pitchFamily="34" charset="0"/>
              </a:rPr>
              <a:t>Military Exigency Leave </a:t>
            </a:r>
          </a:p>
        </p:txBody>
      </p:sp>
      <p:sp>
        <p:nvSpPr>
          <p:cNvPr id="4" name="TextBox 3">
            <a:extLst>
              <a:ext uri="{FF2B5EF4-FFF2-40B4-BE49-F238E27FC236}">
                <a16:creationId xmlns:a16="http://schemas.microsoft.com/office/drawing/2014/main" id="{79C77F86-4A10-357A-E2AC-2B76F5AEA453}"/>
              </a:ext>
            </a:extLst>
          </p:cNvPr>
          <p:cNvSpPr txBox="1"/>
          <p:nvPr/>
        </p:nvSpPr>
        <p:spPr>
          <a:xfrm>
            <a:off x="7974072" y="4066637"/>
            <a:ext cx="2514600" cy="1477328"/>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r>
              <a:rPr lang="en-US" dirty="0">
                <a:solidFill>
                  <a:srgbClr val="0075C9"/>
                </a:solidFill>
                <a:latin typeface="Aptos Display" panose="02110004020202020204"/>
              </a:rPr>
              <a:t>Note: A copy of the military </a:t>
            </a:r>
            <a:r>
              <a:rPr lang="en-US" dirty="0">
                <a:ln>
                  <a:solidFill>
                    <a:srgbClr val="0075C9"/>
                  </a:solidFill>
                </a:ln>
                <a:solidFill>
                  <a:srgbClr val="0075C9"/>
                </a:solidFill>
                <a:latin typeface="Aptos Display" panose="02110004020202020204"/>
              </a:rPr>
              <a:t>orders</a:t>
            </a:r>
            <a:r>
              <a:rPr lang="en-US" dirty="0">
                <a:solidFill>
                  <a:srgbClr val="0075C9"/>
                </a:solidFill>
                <a:latin typeface="Aptos Display" panose="02110004020202020204"/>
              </a:rPr>
              <a:t> is required in order for the leave to be approved. </a:t>
            </a:r>
          </a:p>
          <a:p>
            <a:endParaRPr lang="en-US" dirty="0">
              <a:solidFill>
                <a:srgbClr val="0075C9"/>
              </a:solidFill>
              <a:latin typeface="Aptos Display" panose="02110004020202020204"/>
            </a:endParaRPr>
          </a:p>
        </p:txBody>
      </p:sp>
    </p:spTree>
    <p:extLst>
      <p:ext uri="{BB962C8B-B14F-4D97-AF65-F5344CB8AC3E}">
        <p14:creationId xmlns:p14="http://schemas.microsoft.com/office/powerpoint/2010/main" val="31238961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6A15D2-491B-9DB5-B46A-6EE9C0605A38}"/>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85A715A-6220-4436-5735-96275042475C}"/>
              </a:ext>
            </a:extLst>
          </p:cNvPr>
          <p:cNvSpPr>
            <a:spLocks noGrp="1" noRot="1" noMove="1" noResize="1" noEditPoints="1" noAdjustHandles="1" noChangeArrowheads="1" noChangeShapeType="1"/>
          </p:cNvSpPr>
          <p:nvPr/>
        </p:nvSpPr>
        <p:spPr>
          <a:xfrm>
            <a:off x="0" y="0"/>
            <a:ext cx="12192000" cy="719667"/>
          </a:xfrm>
          <a:prstGeom prst="rect">
            <a:avLst/>
          </a:prstGeom>
          <a:solidFill>
            <a:srgbClr val="FFD040"/>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3" name="Isosceles Triangle 2">
            <a:extLst>
              <a:ext uri="{FF2B5EF4-FFF2-40B4-BE49-F238E27FC236}">
                <a16:creationId xmlns:a16="http://schemas.microsoft.com/office/drawing/2014/main" id="{24308014-F090-58C2-F441-A77D898E7B9C}"/>
              </a:ext>
            </a:extLst>
          </p:cNvPr>
          <p:cNvSpPr>
            <a:spLocks noGrp="1" noRot="1" noMove="1" noResize="1" noEditPoints="1" noAdjustHandles="1" noChangeArrowheads="1" noChangeShapeType="1"/>
          </p:cNvSpPr>
          <p:nvPr/>
        </p:nvSpPr>
        <p:spPr>
          <a:xfrm>
            <a:off x="10634133" y="5435600"/>
            <a:ext cx="1557867" cy="1422400"/>
          </a:xfrm>
          <a:prstGeom prst="triangle">
            <a:avLst>
              <a:gd name="adj" fmla="val 100000"/>
            </a:avLst>
          </a:prstGeom>
          <a:solidFill>
            <a:srgbClr val="0075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lue and yellow shield with a cross on it&#10;&#10;Description automatically generated">
            <a:extLst>
              <a:ext uri="{FF2B5EF4-FFF2-40B4-BE49-F238E27FC236}">
                <a16:creationId xmlns:a16="http://schemas.microsoft.com/office/drawing/2014/main" id="{118799A6-6FD2-2C2B-5E15-FBB3E56DEFED}"/>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11174473" y="5839294"/>
            <a:ext cx="1162988" cy="1162988"/>
          </a:xfrm>
          <a:prstGeom prst="rect">
            <a:avLst/>
          </a:prstGeom>
        </p:spPr>
      </p:pic>
      <p:sp>
        <p:nvSpPr>
          <p:cNvPr id="7" name="TextBox 6">
            <a:extLst>
              <a:ext uri="{FF2B5EF4-FFF2-40B4-BE49-F238E27FC236}">
                <a16:creationId xmlns:a16="http://schemas.microsoft.com/office/drawing/2014/main" id="{3F9C6E68-7D6D-D18F-A455-CFB5C859F9F5}"/>
              </a:ext>
            </a:extLst>
          </p:cNvPr>
          <p:cNvSpPr txBox="1"/>
          <p:nvPr/>
        </p:nvSpPr>
        <p:spPr>
          <a:xfrm>
            <a:off x="621320" y="1228397"/>
            <a:ext cx="9601201" cy="3785652"/>
          </a:xfrm>
          <a:prstGeom prst="rect">
            <a:avLst/>
          </a:prstGeom>
          <a:noFill/>
        </p:spPr>
        <p:txBody>
          <a:bodyPr wrap="square">
            <a:spAutoFit/>
          </a:bodyPr>
          <a:lstStyle/>
          <a:p>
            <a:pPr marL="342900" indent="-342900">
              <a:buFont typeface="Arial" panose="020B0604020202020204" pitchFamily="34" charset="0"/>
              <a:buChar char="•"/>
            </a:pPr>
            <a:r>
              <a:rPr lang="en-US" sz="2400" b="0" i="0" dirty="0">
                <a:solidFill>
                  <a:srgbClr val="0075C9"/>
                </a:solidFill>
                <a:effectLst/>
                <a:latin typeface="Gill Sans MT" panose="020B0502020104020203" pitchFamily="34" charset="0"/>
              </a:rPr>
              <a:t>Relatives of seriously injured or ill service members are eligible for up to 26 weeks of unpaid FMLA caregiver leave.</a:t>
            </a:r>
          </a:p>
          <a:p>
            <a:pPr marL="342900" indent="-342900">
              <a:buFont typeface="Arial" panose="020B0604020202020204" pitchFamily="34" charset="0"/>
              <a:buChar char="•"/>
            </a:pPr>
            <a:endParaRPr lang="en-US" sz="2400" b="0" i="0" dirty="0">
              <a:solidFill>
                <a:srgbClr val="0075C9"/>
              </a:solidFill>
              <a:effectLst/>
              <a:latin typeface="Gill Sans MT" panose="020B0502020104020203" pitchFamily="34" charset="0"/>
            </a:endParaRPr>
          </a:p>
          <a:p>
            <a:pPr marL="342900" indent="-342900">
              <a:buFont typeface="Arial" panose="020B0604020202020204" pitchFamily="34" charset="0"/>
              <a:buChar char="•"/>
            </a:pPr>
            <a:r>
              <a:rPr lang="en-US" sz="2400" b="0" i="0" dirty="0">
                <a:solidFill>
                  <a:srgbClr val="0075C9"/>
                </a:solidFill>
                <a:effectLst/>
                <a:latin typeface="Gill Sans MT" panose="020B0502020104020203" pitchFamily="34" charset="0"/>
              </a:rPr>
              <a:t>Eligible relatives include spouses, parents, children, and next of kin.</a:t>
            </a:r>
          </a:p>
          <a:p>
            <a:pPr marL="342900" indent="-342900">
              <a:buFont typeface="Arial" panose="020B0604020202020204" pitchFamily="34" charset="0"/>
              <a:buChar char="•"/>
            </a:pPr>
            <a:endParaRPr lang="en-US" sz="2400" b="0" i="0" dirty="0">
              <a:solidFill>
                <a:srgbClr val="0075C9"/>
              </a:solidFill>
              <a:effectLst/>
              <a:latin typeface="Gill Sans MT" panose="020B0502020104020203" pitchFamily="34" charset="0"/>
            </a:endParaRPr>
          </a:p>
          <a:p>
            <a:pPr marL="342900" indent="-342900">
              <a:buFont typeface="Arial" panose="020B0604020202020204" pitchFamily="34" charset="0"/>
              <a:buChar char="•"/>
            </a:pPr>
            <a:r>
              <a:rPr lang="en-US" sz="2400" b="0" i="0" dirty="0">
                <a:solidFill>
                  <a:srgbClr val="0075C9"/>
                </a:solidFill>
                <a:effectLst/>
                <a:latin typeface="Gill Sans MT" panose="020B0502020104020203" pitchFamily="34" charset="0"/>
              </a:rPr>
              <a:t>Next of kin includes siblings, grandparents, aunts, uncles, first cousins, and any relative so designated by the service member. </a:t>
            </a:r>
          </a:p>
          <a:p>
            <a:pPr marL="342900" indent="-342900">
              <a:buFont typeface="Arial" panose="020B0604020202020204" pitchFamily="34" charset="0"/>
              <a:buChar char="•"/>
            </a:pPr>
            <a:endParaRPr lang="en-US" sz="2400" b="0" i="0" dirty="0">
              <a:solidFill>
                <a:srgbClr val="0075C9"/>
              </a:solidFill>
              <a:effectLst/>
              <a:latin typeface="Gill Sans MT" panose="020B0502020104020203" pitchFamily="34" charset="0"/>
            </a:endParaRPr>
          </a:p>
          <a:p>
            <a:pPr marL="342900" indent="-342900">
              <a:buFont typeface="Arial" panose="020B0604020202020204" pitchFamily="34" charset="0"/>
              <a:buChar char="•"/>
            </a:pPr>
            <a:r>
              <a:rPr lang="en-US" sz="2400" b="0" i="0" dirty="0">
                <a:solidFill>
                  <a:srgbClr val="0075C9"/>
                </a:solidFill>
                <a:effectLst/>
                <a:latin typeface="Gill Sans MT" panose="020B0502020104020203" pitchFamily="34" charset="0"/>
              </a:rPr>
              <a:t>A copy of the military orders is required in order for the leave to be approved. </a:t>
            </a:r>
          </a:p>
        </p:txBody>
      </p:sp>
      <p:sp>
        <p:nvSpPr>
          <p:cNvPr id="9" name="TextBox 8">
            <a:extLst>
              <a:ext uri="{FF2B5EF4-FFF2-40B4-BE49-F238E27FC236}">
                <a16:creationId xmlns:a16="http://schemas.microsoft.com/office/drawing/2014/main" id="{D1055571-206D-8117-B40C-A35D9143ABE5}"/>
              </a:ext>
            </a:extLst>
          </p:cNvPr>
          <p:cNvSpPr txBox="1"/>
          <p:nvPr/>
        </p:nvSpPr>
        <p:spPr>
          <a:xfrm>
            <a:off x="1433685" y="36667"/>
            <a:ext cx="9324630" cy="646331"/>
          </a:xfrm>
          <a:prstGeom prst="rect">
            <a:avLst/>
          </a:prstGeom>
          <a:noFill/>
        </p:spPr>
        <p:txBody>
          <a:bodyPr wrap="square">
            <a:spAutoFit/>
          </a:bodyPr>
          <a:lstStyle/>
          <a:p>
            <a:pPr algn="ctr"/>
            <a:r>
              <a:rPr lang="en-US" sz="3600" b="1" dirty="0">
                <a:solidFill>
                  <a:srgbClr val="0075C9"/>
                </a:solidFill>
                <a:latin typeface="Gill Sans MT" panose="020B0502020104020203" pitchFamily="34" charset="0"/>
              </a:rPr>
              <a:t>Military Caregiver Leave</a:t>
            </a:r>
          </a:p>
        </p:txBody>
      </p:sp>
    </p:spTree>
    <p:extLst>
      <p:ext uri="{BB962C8B-B14F-4D97-AF65-F5344CB8AC3E}">
        <p14:creationId xmlns:p14="http://schemas.microsoft.com/office/powerpoint/2010/main" val="42018888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195966-6A7E-DB33-2B17-15F9D4D1DAE6}"/>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C05912F-7D35-894D-564E-46C453964221}"/>
              </a:ext>
            </a:extLst>
          </p:cNvPr>
          <p:cNvSpPr>
            <a:spLocks noGrp="1" noRot="1" noMove="1" noResize="1" noEditPoints="1" noAdjustHandles="1" noChangeArrowheads="1" noChangeShapeType="1"/>
          </p:cNvSpPr>
          <p:nvPr/>
        </p:nvSpPr>
        <p:spPr>
          <a:xfrm>
            <a:off x="0" y="0"/>
            <a:ext cx="12192000" cy="719667"/>
          </a:xfrm>
          <a:prstGeom prst="rect">
            <a:avLst/>
          </a:prstGeom>
          <a:solidFill>
            <a:srgbClr val="FFD040"/>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3" name="Isosceles Triangle 2">
            <a:extLst>
              <a:ext uri="{FF2B5EF4-FFF2-40B4-BE49-F238E27FC236}">
                <a16:creationId xmlns:a16="http://schemas.microsoft.com/office/drawing/2014/main" id="{D7960E2E-84D0-19ED-B428-BFAAE0B99B79}"/>
              </a:ext>
            </a:extLst>
          </p:cNvPr>
          <p:cNvSpPr>
            <a:spLocks noGrp="1" noRot="1" noMove="1" noResize="1" noEditPoints="1" noAdjustHandles="1" noChangeArrowheads="1" noChangeShapeType="1"/>
          </p:cNvSpPr>
          <p:nvPr/>
        </p:nvSpPr>
        <p:spPr>
          <a:xfrm>
            <a:off x="10634133" y="5435600"/>
            <a:ext cx="1557867" cy="1422400"/>
          </a:xfrm>
          <a:prstGeom prst="triangle">
            <a:avLst>
              <a:gd name="adj" fmla="val 100000"/>
            </a:avLst>
          </a:prstGeom>
          <a:solidFill>
            <a:srgbClr val="0075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lue and yellow shield with a cross on it&#10;&#10;Description automatically generated">
            <a:extLst>
              <a:ext uri="{FF2B5EF4-FFF2-40B4-BE49-F238E27FC236}">
                <a16:creationId xmlns:a16="http://schemas.microsoft.com/office/drawing/2014/main" id="{22013E37-CA73-69AB-A1D4-151FDFBE9B7B}"/>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11174473" y="5839294"/>
            <a:ext cx="1162988" cy="1162988"/>
          </a:xfrm>
          <a:prstGeom prst="rect">
            <a:avLst/>
          </a:prstGeom>
        </p:spPr>
      </p:pic>
      <p:sp>
        <p:nvSpPr>
          <p:cNvPr id="7" name="TextBox 6">
            <a:extLst>
              <a:ext uri="{FF2B5EF4-FFF2-40B4-BE49-F238E27FC236}">
                <a16:creationId xmlns:a16="http://schemas.microsoft.com/office/drawing/2014/main" id="{73ADCDA9-068F-7DA8-FF5F-94DAEC25CBAF}"/>
              </a:ext>
            </a:extLst>
          </p:cNvPr>
          <p:cNvSpPr txBox="1"/>
          <p:nvPr/>
        </p:nvSpPr>
        <p:spPr>
          <a:xfrm>
            <a:off x="621320" y="1228397"/>
            <a:ext cx="9601201" cy="4493538"/>
          </a:xfrm>
          <a:prstGeom prst="rect">
            <a:avLst/>
          </a:prstGeom>
          <a:noFill/>
        </p:spPr>
        <p:txBody>
          <a:bodyPr wrap="square">
            <a:spAutoFit/>
          </a:bodyPr>
          <a:lstStyle/>
          <a:p>
            <a:pPr marL="342900" indent="-342900">
              <a:buFont typeface="Arial" panose="020B0604020202020204" pitchFamily="34" charset="0"/>
              <a:buChar char="•"/>
            </a:pPr>
            <a:r>
              <a:rPr lang="en-US" sz="2200" b="0" i="0" dirty="0">
                <a:solidFill>
                  <a:srgbClr val="0075C9"/>
                </a:solidFill>
                <a:effectLst/>
                <a:latin typeface="Gill Sans MT" panose="020B0502020104020203" pitchFamily="34" charset="0"/>
              </a:rPr>
              <a:t>Employees should request leave by emailing </a:t>
            </a:r>
            <a:r>
              <a:rPr lang="en-US" sz="2200" b="0" i="0" dirty="0">
                <a:solidFill>
                  <a:srgbClr val="0075C9"/>
                </a:solidFill>
                <a:effectLst/>
                <a:latin typeface="Gill Sans MT" panose="020B0502020104020203" pitchFamily="34" charset="0"/>
                <a:hlinkClick r:id="rId3"/>
              </a:rPr>
              <a:t>loa@archstl.</a:t>
            </a:r>
            <a:r>
              <a:rPr lang="en-US" sz="2200" dirty="0">
                <a:solidFill>
                  <a:srgbClr val="0075C9"/>
                </a:solidFill>
                <a:latin typeface="Gill Sans MT" panose="020B0502020104020203" pitchFamily="34" charset="0"/>
                <a:hlinkClick r:id="rId3"/>
              </a:rPr>
              <a:t>org</a:t>
            </a:r>
            <a:r>
              <a:rPr lang="en-US" sz="2200" dirty="0">
                <a:solidFill>
                  <a:srgbClr val="0075C9"/>
                </a:solidFill>
                <a:latin typeface="Gill Sans MT" panose="020B0502020104020203" pitchFamily="34" charset="0"/>
              </a:rPr>
              <a:t>. </a:t>
            </a:r>
            <a:r>
              <a:rPr lang="en-US" sz="2200" b="0" i="0" dirty="0">
                <a:solidFill>
                  <a:srgbClr val="0075C9"/>
                </a:solidFill>
                <a:effectLst/>
                <a:latin typeface="Gill Sans MT" panose="020B0502020104020203" pitchFamily="34" charset="0"/>
              </a:rPr>
              <a:t>Include if the leave is for the employee or a</a:t>
            </a:r>
            <a:r>
              <a:rPr lang="en-US" sz="2200" dirty="0">
                <a:solidFill>
                  <a:srgbClr val="0075C9"/>
                </a:solidFill>
                <a:latin typeface="Gill Sans MT" panose="020B0502020104020203" pitchFamily="34" charset="0"/>
              </a:rPr>
              <a:t>n eligible family member.</a:t>
            </a:r>
            <a:endParaRPr lang="en-US" sz="2200" b="0" i="0" dirty="0">
              <a:solidFill>
                <a:srgbClr val="0075C9"/>
              </a:solidFill>
              <a:effectLst/>
              <a:latin typeface="Gill Sans MT" panose="020B0502020104020203" pitchFamily="34" charset="0"/>
            </a:endParaRPr>
          </a:p>
          <a:p>
            <a:pPr marL="342900" indent="-342900">
              <a:buFont typeface="Arial" panose="020B0604020202020204" pitchFamily="34" charset="0"/>
              <a:buChar char="•"/>
            </a:pPr>
            <a:endParaRPr lang="en-US" sz="2200" b="0" i="0" dirty="0">
              <a:solidFill>
                <a:srgbClr val="0075C9"/>
              </a:solidFill>
              <a:effectLst/>
              <a:latin typeface="Gill Sans MT" panose="020B0502020104020203" pitchFamily="34" charset="0"/>
            </a:endParaRPr>
          </a:p>
          <a:p>
            <a:pPr marL="342900" indent="-342900">
              <a:buFont typeface="Arial" panose="020B0604020202020204" pitchFamily="34" charset="0"/>
              <a:buChar char="•"/>
            </a:pPr>
            <a:r>
              <a:rPr lang="en-US" sz="2200" b="0" i="0">
                <a:solidFill>
                  <a:srgbClr val="0075C9"/>
                </a:solidFill>
                <a:effectLst/>
                <a:latin typeface="Gill Sans MT" panose="020B0502020104020203" pitchFamily="34" charset="0"/>
              </a:rPr>
              <a:t>LOA Business Partner </a:t>
            </a:r>
            <a:r>
              <a:rPr lang="en-US" sz="2200" b="0" i="0" dirty="0">
                <a:solidFill>
                  <a:srgbClr val="0075C9"/>
                </a:solidFill>
                <a:effectLst/>
                <a:latin typeface="Gill Sans MT" panose="020B0502020104020203" pitchFamily="34" charset="0"/>
              </a:rPr>
              <a:t>will communicate with Payroll to verify FMLA eligibility based on total hours worked within the last 12 months.</a:t>
            </a:r>
          </a:p>
          <a:p>
            <a:pPr marL="342900" indent="-342900">
              <a:buFont typeface="Arial" panose="020B0604020202020204" pitchFamily="34" charset="0"/>
              <a:buChar char="•"/>
            </a:pPr>
            <a:endParaRPr lang="en-US" sz="2200" b="0" i="0" dirty="0">
              <a:solidFill>
                <a:srgbClr val="0075C9"/>
              </a:solidFill>
              <a:effectLst/>
              <a:latin typeface="Gill Sans MT" panose="020B0502020104020203" pitchFamily="34" charset="0"/>
            </a:endParaRPr>
          </a:p>
          <a:p>
            <a:pPr marL="342900" indent="-342900">
              <a:buFont typeface="Arial" panose="020B0604020202020204" pitchFamily="34" charset="0"/>
              <a:buChar char="•"/>
            </a:pPr>
            <a:r>
              <a:rPr lang="en-US" sz="2200" b="0" i="0" dirty="0">
                <a:solidFill>
                  <a:srgbClr val="0075C9"/>
                </a:solidFill>
                <a:effectLst/>
                <a:latin typeface="Gill Sans MT" panose="020B0502020104020203" pitchFamily="34" charset="0"/>
              </a:rPr>
              <a:t>Once eligibility is confirmed documents will be sent to employee. They include: </a:t>
            </a:r>
          </a:p>
          <a:p>
            <a:pPr marL="800100" lvl="1" indent="-342900">
              <a:buFont typeface="Arial" panose="020B0604020202020204" pitchFamily="34" charset="0"/>
              <a:buChar char="•"/>
            </a:pPr>
            <a:r>
              <a:rPr lang="en-US" sz="2200" b="0" i="0" dirty="0">
                <a:solidFill>
                  <a:srgbClr val="0075C9"/>
                </a:solidFill>
                <a:effectLst/>
                <a:latin typeface="Gill Sans MT" panose="020B0502020104020203" pitchFamily="34" charset="0"/>
              </a:rPr>
              <a:t> </a:t>
            </a:r>
            <a:r>
              <a:rPr lang="en-US" sz="2200" dirty="0">
                <a:solidFill>
                  <a:srgbClr val="0075C9"/>
                </a:solidFill>
                <a:latin typeface="Gill Sans MT" panose="020B0502020104020203" pitchFamily="34" charset="0"/>
              </a:rPr>
              <a:t>Notice of Eligibility &amp; Rights</a:t>
            </a:r>
          </a:p>
          <a:p>
            <a:pPr marL="800100" lvl="1" indent="-342900">
              <a:buFont typeface="Arial" panose="020B0604020202020204" pitchFamily="34" charset="0"/>
              <a:buChar char="•"/>
            </a:pPr>
            <a:r>
              <a:rPr lang="en-US" sz="2200" b="0" i="0" dirty="0">
                <a:solidFill>
                  <a:srgbClr val="0075C9"/>
                </a:solidFill>
                <a:effectLst/>
                <a:latin typeface="Gill Sans MT" panose="020B0502020104020203" pitchFamily="34" charset="0"/>
              </a:rPr>
              <a:t>FMLA Certification of Health Care Provider</a:t>
            </a:r>
          </a:p>
          <a:p>
            <a:pPr marL="342900" indent="-342900">
              <a:buFont typeface="Arial" panose="020B0604020202020204" pitchFamily="34" charset="0"/>
              <a:buChar char="•"/>
            </a:pPr>
            <a:endParaRPr lang="en-US" sz="2200" b="0" i="0" dirty="0">
              <a:solidFill>
                <a:srgbClr val="0075C9"/>
              </a:solidFill>
              <a:effectLst/>
              <a:latin typeface="Gill Sans MT" panose="020B0502020104020203" pitchFamily="34" charset="0"/>
            </a:endParaRPr>
          </a:p>
          <a:p>
            <a:pPr marL="342900" indent="-342900">
              <a:buFont typeface="Arial" panose="020B0604020202020204" pitchFamily="34" charset="0"/>
              <a:buChar char="•"/>
            </a:pPr>
            <a:r>
              <a:rPr lang="en-US" sz="2200" b="0" i="0" dirty="0">
                <a:solidFill>
                  <a:srgbClr val="0075C9"/>
                </a:solidFill>
                <a:effectLst/>
                <a:latin typeface="Gill Sans MT" panose="020B0502020104020203" pitchFamily="34" charset="0"/>
              </a:rPr>
              <a:t>Employee will provid</a:t>
            </a:r>
            <a:r>
              <a:rPr lang="en-US" sz="2200" dirty="0">
                <a:solidFill>
                  <a:srgbClr val="0075C9"/>
                </a:solidFill>
                <a:latin typeface="Gill Sans MT" panose="020B0502020104020203" pitchFamily="34" charset="0"/>
              </a:rPr>
              <a:t>e the FMLA Certification to medical provider who must complete and return the form directly to </a:t>
            </a:r>
            <a:r>
              <a:rPr lang="en-US" sz="2200" dirty="0">
                <a:solidFill>
                  <a:srgbClr val="0075C9"/>
                </a:solidFill>
                <a:latin typeface="Gill Sans MT" panose="020B0502020104020203" pitchFamily="34" charset="0"/>
                <a:hlinkClick r:id="rId3"/>
              </a:rPr>
              <a:t>loa@archstl.org</a:t>
            </a:r>
            <a:r>
              <a:rPr lang="en-US" sz="2200" dirty="0">
                <a:solidFill>
                  <a:srgbClr val="0075C9"/>
                </a:solidFill>
                <a:latin typeface="Gill Sans MT" panose="020B0502020104020203" pitchFamily="34" charset="0"/>
              </a:rPr>
              <a:t> or fax to 314-792-7548 within </a:t>
            </a:r>
            <a:r>
              <a:rPr lang="en-US" sz="2200" b="1" u="sng" dirty="0">
                <a:solidFill>
                  <a:srgbClr val="0075C9"/>
                </a:solidFill>
                <a:latin typeface="Gill Sans MT" panose="020B0502020104020203" pitchFamily="34" charset="0"/>
              </a:rPr>
              <a:t>15 calendar days.</a:t>
            </a:r>
            <a:endParaRPr lang="en-US" sz="2200" b="1" i="0" u="sng" dirty="0">
              <a:solidFill>
                <a:srgbClr val="0075C9"/>
              </a:solidFill>
              <a:effectLst/>
              <a:latin typeface="Gill Sans MT" panose="020B0502020104020203" pitchFamily="34" charset="0"/>
            </a:endParaRPr>
          </a:p>
        </p:txBody>
      </p:sp>
      <p:sp>
        <p:nvSpPr>
          <p:cNvPr id="9" name="TextBox 8">
            <a:extLst>
              <a:ext uri="{FF2B5EF4-FFF2-40B4-BE49-F238E27FC236}">
                <a16:creationId xmlns:a16="http://schemas.microsoft.com/office/drawing/2014/main" id="{393E3A10-ED9B-3B05-884F-EC5C5CA8B384}"/>
              </a:ext>
            </a:extLst>
          </p:cNvPr>
          <p:cNvSpPr txBox="1"/>
          <p:nvPr/>
        </p:nvSpPr>
        <p:spPr>
          <a:xfrm>
            <a:off x="1433685" y="36667"/>
            <a:ext cx="9324630" cy="646331"/>
          </a:xfrm>
          <a:prstGeom prst="rect">
            <a:avLst/>
          </a:prstGeom>
          <a:noFill/>
        </p:spPr>
        <p:txBody>
          <a:bodyPr wrap="square">
            <a:spAutoFit/>
          </a:bodyPr>
          <a:lstStyle/>
          <a:p>
            <a:pPr algn="ctr"/>
            <a:r>
              <a:rPr lang="en-US" sz="3600" b="1" dirty="0">
                <a:solidFill>
                  <a:srgbClr val="0075C9"/>
                </a:solidFill>
                <a:latin typeface="Gill Sans MT" panose="020B0502020104020203" pitchFamily="34" charset="0"/>
              </a:rPr>
              <a:t>FMLA Request Process</a:t>
            </a:r>
          </a:p>
        </p:txBody>
      </p:sp>
    </p:spTree>
    <p:extLst>
      <p:ext uri="{BB962C8B-B14F-4D97-AF65-F5344CB8AC3E}">
        <p14:creationId xmlns:p14="http://schemas.microsoft.com/office/powerpoint/2010/main" val="6589842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C98261-893E-14CE-4BCD-302505F18980}"/>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2B71824A-ABBF-37E6-B564-6FCDBAA5BA90}"/>
              </a:ext>
            </a:extLst>
          </p:cNvPr>
          <p:cNvSpPr>
            <a:spLocks noGrp="1" noRot="1" noMove="1" noResize="1" noEditPoints="1" noAdjustHandles="1" noChangeArrowheads="1" noChangeShapeType="1"/>
          </p:cNvSpPr>
          <p:nvPr/>
        </p:nvSpPr>
        <p:spPr>
          <a:xfrm>
            <a:off x="0" y="0"/>
            <a:ext cx="12192000" cy="719667"/>
          </a:xfrm>
          <a:prstGeom prst="rect">
            <a:avLst/>
          </a:prstGeom>
          <a:solidFill>
            <a:srgbClr val="FFD040"/>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3" name="Isosceles Triangle 2">
            <a:extLst>
              <a:ext uri="{FF2B5EF4-FFF2-40B4-BE49-F238E27FC236}">
                <a16:creationId xmlns:a16="http://schemas.microsoft.com/office/drawing/2014/main" id="{13C549BF-F4EC-6D52-02BC-5A40FF4BF685}"/>
              </a:ext>
            </a:extLst>
          </p:cNvPr>
          <p:cNvSpPr>
            <a:spLocks noGrp="1" noRot="1" noMove="1" noResize="1" noEditPoints="1" noAdjustHandles="1" noChangeArrowheads="1" noChangeShapeType="1"/>
          </p:cNvSpPr>
          <p:nvPr/>
        </p:nvSpPr>
        <p:spPr>
          <a:xfrm>
            <a:off x="10634133" y="5435600"/>
            <a:ext cx="1557867" cy="1422400"/>
          </a:xfrm>
          <a:prstGeom prst="triangle">
            <a:avLst>
              <a:gd name="adj" fmla="val 100000"/>
            </a:avLst>
          </a:prstGeom>
          <a:solidFill>
            <a:srgbClr val="0075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lue and yellow shield with a cross on it&#10;&#10;Description automatically generated">
            <a:extLst>
              <a:ext uri="{FF2B5EF4-FFF2-40B4-BE49-F238E27FC236}">
                <a16:creationId xmlns:a16="http://schemas.microsoft.com/office/drawing/2014/main" id="{21E31B71-A05E-DB66-BA86-35808DD5E908}"/>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11174473" y="5839294"/>
            <a:ext cx="1162988" cy="1162988"/>
          </a:xfrm>
          <a:prstGeom prst="rect">
            <a:avLst/>
          </a:prstGeom>
        </p:spPr>
      </p:pic>
      <p:sp>
        <p:nvSpPr>
          <p:cNvPr id="7" name="TextBox 6">
            <a:extLst>
              <a:ext uri="{FF2B5EF4-FFF2-40B4-BE49-F238E27FC236}">
                <a16:creationId xmlns:a16="http://schemas.microsoft.com/office/drawing/2014/main" id="{79606715-71A8-908C-BFE8-5EF68742754A}"/>
              </a:ext>
            </a:extLst>
          </p:cNvPr>
          <p:cNvSpPr txBox="1"/>
          <p:nvPr/>
        </p:nvSpPr>
        <p:spPr>
          <a:xfrm>
            <a:off x="621320" y="1228397"/>
            <a:ext cx="9601201" cy="4924425"/>
          </a:xfrm>
          <a:prstGeom prst="rect">
            <a:avLst/>
          </a:prstGeom>
          <a:noFill/>
        </p:spPr>
        <p:txBody>
          <a:bodyPr wrap="square">
            <a:spAutoFit/>
          </a:bodyPr>
          <a:lstStyle/>
          <a:p>
            <a:endParaRPr lang="en-US" sz="2400" dirty="0">
              <a:solidFill>
                <a:srgbClr val="0075C9"/>
              </a:solidFill>
              <a:latin typeface="Gill Sans MT" panose="020B0502020104020203" pitchFamily="34" charset="0"/>
            </a:endParaRPr>
          </a:p>
          <a:p>
            <a:pPr marL="342900" indent="-342900">
              <a:buFont typeface="Arial" panose="020B0604020202020204" pitchFamily="34" charset="0"/>
              <a:buChar char="•"/>
            </a:pPr>
            <a:r>
              <a:rPr lang="en-US" sz="2200" dirty="0">
                <a:solidFill>
                  <a:srgbClr val="0075C9"/>
                </a:solidFill>
                <a:latin typeface="Gill Sans MT" panose="020B0502020104020203" pitchFamily="34" charset="0"/>
              </a:rPr>
              <a:t>LOA Business Partner will email the employee’s business manager requesting PTO balance and holidays/holy days that fall during leave period.</a:t>
            </a:r>
          </a:p>
          <a:p>
            <a:endParaRPr lang="en-US" sz="2200" b="0" i="0" dirty="0">
              <a:solidFill>
                <a:srgbClr val="0075C9"/>
              </a:solidFill>
              <a:effectLst/>
              <a:latin typeface="Gill Sans MT" panose="020B0502020104020203" pitchFamily="34" charset="0"/>
            </a:endParaRPr>
          </a:p>
          <a:p>
            <a:pPr marL="342900" indent="-342900">
              <a:buFont typeface="Arial" panose="020B0604020202020204" pitchFamily="34" charset="0"/>
              <a:buChar char="•"/>
            </a:pPr>
            <a:r>
              <a:rPr lang="en-US" sz="2200" b="0" i="0" dirty="0">
                <a:solidFill>
                  <a:srgbClr val="0075C9"/>
                </a:solidFill>
                <a:effectLst/>
                <a:latin typeface="Gill Sans MT" panose="020B0502020104020203" pitchFamily="34" charset="0"/>
              </a:rPr>
              <a:t>A draft leave calendar will be prepared and shared with the employer to assist with tracking the employee’s leave</a:t>
            </a:r>
          </a:p>
          <a:p>
            <a:pPr marL="342900" indent="-342900">
              <a:buFont typeface="Arial" panose="020B0604020202020204" pitchFamily="34" charset="0"/>
              <a:buChar char="•"/>
            </a:pPr>
            <a:endParaRPr lang="en-US" sz="2200" b="0" i="0" dirty="0">
              <a:solidFill>
                <a:srgbClr val="0075C9"/>
              </a:solidFill>
              <a:effectLst/>
              <a:latin typeface="Gill Sans MT" panose="020B0502020104020203" pitchFamily="34" charset="0"/>
            </a:endParaRPr>
          </a:p>
          <a:p>
            <a:pPr marL="342900" indent="-342900">
              <a:buFont typeface="Arial" panose="020B0604020202020204" pitchFamily="34" charset="0"/>
              <a:buChar char="•"/>
            </a:pPr>
            <a:r>
              <a:rPr lang="en-US" sz="2200" b="1" i="0" dirty="0">
                <a:solidFill>
                  <a:srgbClr val="0075C9"/>
                </a:solidFill>
                <a:effectLst/>
                <a:latin typeface="Gill Sans MT" panose="020B0502020104020203" pitchFamily="34" charset="0"/>
              </a:rPr>
              <a:t>It is the employer’s responsibility to track employee’s leave and report to payroll their paid/unpaid status.</a:t>
            </a:r>
          </a:p>
          <a:p>
            <a:pPr marL="342900" indent="-342900">
              <a:buFont typeface="Arial" panose="020B0604020202020204" pitchFamily="34" charset="0"/>
              <a:buChar char="•"/>
            </a:pPr>
            <a:endParaRPr lang="en-US" sz="2200" dirty="0">
              <a:solidFill>
                <a:srgbClr val="0075C9"/>
              </a:solidFill>
              <a:latin typeface="Gill Sans MT" panose="020B0502020104020203" pitchFamily="34" charset="0"/>
            </a:endParaRPr>
          </a:p>
          <a:p>
            <a:pPr marL="342900" indent="-342900">
              <a:buFont typeface="Arial" panose="020B0604020202020204" pitchFamily="34" charset="0"/>
              <a:buChar char="•"/>
            </a:pPr>
            <a:r>
              <a:rPr lang="en-US" sz="2200" dirty="0">
                <a:solidFill>
                  <a:srgbClr val="0075C9"/>
                </a:solidFill>
                <a:latin typeface="Gill Sans MT" panose="020B0502020104020203" pitchFamily="34" charset="0"/>
              </a:rPr>
              <a:t>Employees must use their accumulated PTO, sick, vacation and personal time until exhausted.</a:t>
            </a:r>
          </a:p>
          <a:p>
            <a:endParaRPr lang="en-US" sz="2400" dirty="0">
              <a:solidFill>
                <a:srgbClr val="0075C9"/>
              </a:solidFill>
              <a:latin typeface="Gill Sans MT" panose="020B0502020104020203" pitchFamily="34" charset="0"/>
            </a:endParaRPr>
          </a:p>
          <a:p>
            <a:endParaRPr lang="en-US" sz="2400" b="0" i="0" dirty="0">
              <a:solidFill>
                <a:srgbClr val="0075C9"/>
              </a:solidFill>
              <a:effectLst/>
              <a:latin typeface="Gill Sans MT" panose="020B0502020104020203" pitchFamily="34" charset="0"/>
            </a:endParaRPr>
          </a:p>
        </p:txBody>
      </p:sp>
      <p:sp>
        <p:nvSpPr>
          <p:cNvPr id="9" name="TextBox 8">
            <a:extLst>
              <a:ext uri="{FF2B5EF4-FFF2-40B4-BE49-F238E27FC236}">
                <a16:creationId xmlns:a16="http://schemas.microsoft.com/office/drawing/2014/main" id="{3C288135-BD80-D638-71BB-6D2EBC479D4B}"/>
              </a:ext>
            </a:extLst>
          </p:cNvPr>
          <p:cNvSpPr txBox="1"/>
          <p:nvPr/>
        </p:nvSpPr>
        <p:spPr>
          <a:xfrm>
            <a:off x="1433685" y="36667"/>
            <a:ext cx="9324630" cy="646331"/>
          </a:xfrm>
          <a:prstGeom prst="rect">
            <a:avLst/>
          </a:prstGeom>
          <a:noFill/>
        </p:spPr>
        <p:txBody>
          <a:bodyPr wrap="square">
            <a:spAutoFit/>
          </a:bodyPr>
          <a:lstStyle/>
          <a:p>
            <a:pPr algn="ctr"/>
            <a:r>
              <a:rPr lang="en-US" sz="3600" b="1" dirty="0">
                <a:solidFill>
                  <a:srgbClr val="0075C9"/>
                </a:solidFill>
                <a:latin typeface="Gill Sans MT" panose="020B0502020104020203" pitchFamily="34" charset="0"/>
              </a:rPr>
              <a:t>FMLA Pay Status</a:t>
            </a:r>
          </a:p>
        </p:txBody>
      </p:sp>
    </p:spTree>
    <p:extLst>
      <p:ext uri="{BB962C8B-B14F-4D97-AF65-F5344CB8AC3E}">
        <p14:creationId xmlns:p14="http://schemas.microsoft.com/office/powerpoint/2010/main" val="30947685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3C023-46C2-50C7-2A82-EA1F5BD109A3}"/>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6A8F2EC9-A210-9FAE-6316-A9E50651A303}"/>
              </a:ext>
            </a:extLst>
          </p:cNvPr>
          <p:cNvSpPr>
            <a:spLocks noGrp="1" noRot="1" noMove="1" noResize="1" noEditPoints="1" noAdjustHandles="1" noChangeArrowheads="1" noChangeShapeType="1"/>
          </p:cNvSpPr>
          <p:nvPr/>
        </p:nvSpPr>
        <p:spPr>
          <a:xfrm>
            <a:off x="0" y="0"/>
            <a:ext cx="12192000" cy="719667"/>
          </a:xfrm>
          <a:prstGeom prst="rect">
            <a:avLst/>
          </a:prstGeom>
          <a:solidFill>
            <a:srgbClr val="FFD040"/>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3" name="Isosceles Triangle 2">
            <a:extLst>
              <a:ext uri="{FF2B5EF4-FFF2-40B4-BE49-F238E27FC236}">
                <a16:creationId xmlns:a16="http://schemas.microsoft.com/office/drawing/2014/main" id="{87FDDCC3-52A1-4423-208B-83056859B288}"/>
              </a:ext>
            </a:extLst>
          </p:cNvPr>
          <p:cNvSpPr>
            <a:spLocks noGrp="1" noRot="1" noMove="1" noResize="1" noEditPoints="1" noAdjustHandles="1" noChangeArrowheads="1" noChangeShapeType="1"/>
          </p:cNvSpPr>
          <p:nvPr/>
        </p:nvSpPr>
        <p:spPr>
          <a:xfrm>
            <a:off x="10634133" y="5435600"/>
            <a:ext cx="1557867" cy="1422400"/>
          </a:xfrm>
          <a:prstGeom prst="triangle">
            <a:avLst>
              <a:gd name="adj" fmla="val 100000"/>
            </a:avLst>
          </a:prstGeom>
          <a:solidFill>
            <a:srgbClr val="0075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lue and yellow shield with a cross on it&#10;&#10;Description automatically generated">
            <a:extLst>
              <a:ext uri="{FF2B5EF4-FFF2-40B4-BE49-F238E27FC236}">
                <a16:creationId xmlns:a16="http://schemas.microsoft.com/office/drawing/2014/main" id="{1C87D368-17E7-BEB3-4248-A48EB064D865}"/>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11174473" y="5839294"/>
            <a:ext cx="1162988" cy="1162988"/>
          </a:xfrm>
          <a:prstGeom prst="rect">
            <a:avLst/>
          </a:prstGeom>
        </p:spPr>
      </p:pic>
      <p:sp>
        <p:nvSpPr>
          <p:cNvPr id="7" name="TextBox 6">
            <a:extLst>
              <a:ext uri="{FF2B5EF4-FFF2-40B4-BE49-F238E27FC236}">
                <a16:creationId xmlns:a16="http://schemas.microsoft.com/office/drawing/2014/main" id="{440C4D10-6A9A-48B5-91C9-4C7A118BD25D}"/>
              </a:ext>
            </a:extLst>
          </p:cNvPr>
          <p:cNvSpPr txBox="1"/>
          <p:nvPr/>
        </p:nvSpPr>
        <p:spPr>
          <a:xfrm>
            <a:off x="621320" y="1228397"/>
            <a:ext cx="9601201" cy="4555093"/>
          </a:xfrm>
          <a:prstGeom prst="rect">
            <a:avLst/>
          </a:prstGeom>
          <a:noFill/>
        </p:spPr>
        <p:txBody>
          <a:bodyPr wrap="square">
            <a:spAutoFit/>
          </a:bodyPr>
          <a:lstStyle/>
          <a:p>
            <a:endParaRPr lang="en-US" sz="2400" b="0" i="0" dirty="0">
              <a:solidFill>
                <a:srgbClr val="0075C9"/>
              </a:solidFill>
              <a:effectLst/>
              <a:latin typeface="Gill Sans MT" panose="020B0502020104020203" pitchFamily="34" charset="0"/>
            </a:endParaRPr>
          </a:p>
          <a:p>
            <a:pPr marL="342900" indent="-342900">
              <a:buFont typeface="Arial" panose="020B0604020202020204" pitchFamily="34" charset="0"/>
              <a:buChar char="•"/>
            </a:pPr>
            <a:r>
              <a:rPr lang="en-US" sz="2200" b="0" i="0" dirty="0">
                <a:solidFill>
                  <a:srgbClr val="0075C9"/>
                </a:solidFill>
                <a:effectLst/>
                <a:latin typeface="Gill Sans MT" panose="020B0502020104020203" pitchFamily="34" charset="0"/>
              </a:rPr>
              <a:t>Once certification from provider is received, the employee and supervisor will be notified that FMLA leave has been approved.</a:t>
            </a:r>
          </a:p>
          <a:p>
            <a:pPr marL="342900" indent="-342900">
              <a:buFont typeface="Arial" panose="020B0604020202020204" pitchFamily="34" charset="0"/>
              <a:buChar char="•"/>
            </a:pPr>
            <a:endParaRPr lang="en-US" sz="2200" dirty="0">
              <a:solidFill>
                <a:srgbClr val="0075C9"/>
              </a:solidFill>
              <a:latin typeface="Gill Sans MT" panose="020B0502020104020203" pitchFamily="34" charset="0"/>
            </a:endParaRPr>
          </a:p>
          <a:p>
            <a:pPr marL="342900" indent="-342900">
              <a:buFont typeface="Arial" panose="020B0604020202020204" pitchFamily="34" charset="0"/>
              <a:buChar char="•"/>
            </a:pPr>
            <a:r>
              <a:rPr lang="en-US" sz="2200" dirty="0">
                <a:solidFill>
                  <a:srgbClr val="0075C9"/>
                </a:solidFill>
                <a:latin typeface="Gill Sans MT" panose="020B0502020104020203" pitchFamily="34" charset="0"/>
              </a:rPr>
              <a:t>It is the employee’s responsibility to ensure their FMLA forms have been returned by email to </a:t>
            </a:r>
            <a:r>
              <a:rPr lang="en-US" sz="2200" dirty="0">
                <a:solidFill>
                  <a:srgbClr val="0075C9"/>
                </a:solidFill>
                <a:latin typeface="Gill Sans MT" panose="020B0502020104020203" pitchFamily="34" charset="0"/>
                <a:hlinkClick r:id="rId3"/>
              </a:rPr>
              <a:t>loa@archstl.org</a:t>
            </a:r>
            <a:r>
              <a:rPr lang="en-US" sz="2200" dirty="0">
                <a:solidFill>
                  <a:srgbClr val="0075C9"/>
                </a:solidFill>
                <a:latin typeface="Gill Sans MT" panose="020B0502020104020203" pitchFamily="34" charset="0"/>
              </a:rPr>
              <a:t> or by fax to 314-792-7548.</a:t>
            </a:r>
          </a:p>
          <a:p>
            <a:endParaRPr lang="en-US" sz="2200" dirty="0">
              <a:solidFill>
                <a:srgbClr val="0075C9"/>
              </a:solidFill>
              <a:latin typeface="Gill Sans MT" panose="020B0502020104020203" pitchFamily="34" charset="0"/>
            </a:endParaRPr>
          </a:p>
          <a:p>
            <a:pPr marL="342900" indent="-342900">
              <a:buFont typeface="Arial" panose="020B0604020202020204" pitchFamily="34" charset="0"/>
              <a:buChar char="•"/>
            </a:pPr>
            <a:r>
              <a:rPr lang="en-US" sz="2200" b="1" u="sng" dirty="0">
                <a:solidFill>
                  <a:srgbClr val="0075C9"/>
                </a:solidFill>
                <a:latin typeface="Gill Sans MT" panose="020B0502020104020203" pitchFamily="34" charset="0"/>
              </a:rPr>
              <a:t>If the employee does not return the forms provided, then FMLA cannot be approved.</a:t>
            </a:r>
          </a:p>
          <a:p>
            <a:pPr marL="342900" indent="-342900">
              <a:buFont typeface="Arial" panose="020B0604020202020204" pitchFamily="34" charset="0"/>
              <a:buChar char="•"/>
            </a:pPr>
            <a:endParaRPr lang="en-US" sz="2200" b="1" u="sng" dirty="0">
              <a:solidFill>
                <a:srgbClr val="0075C9"/>
              </a:solidFill>
              <a:latin typeface="Gill Sans MT" panose="020B0502020104020203" pitchFamily="34" charset="0"/>
            </a:endParaRPr>
          </a:p>
          <a:p>
            <a:pPr marL="342900" indent="-342900">
              <a:buFont typeface="Arial" panose="020B0604020202020204" pitchFamily="34" charset="0"/>
              <a:buChar char="•"/>
            </a:pPr>
            <a:r>
              <a:rPr lang="en-US" sz="2200" dirty="0">
                <a:solidFill>
                  <a:srgbClr val="0075C9"/>
                </a:solidFill>
                <a:latin typeface="Gill Sans MT" panose="020B0502020104020203" pitchFamily="34" charset="0"/>
              </a:rPr>
              <a:t>FMLA is not offered to employees not scheduled to work during the summer as there is no expectation for work during this time.</a:t>
            </a:r>
          </a:p>
          <a:p>
            <a:endParaRPr lang="en-US" sz="2400" b="0" i="0" dirty="0">
              <a:solidFill>
                <a:srgbClr val="0075C9"/>
              </a:solidFill>
              <a:effectLst/>
              <a:latin typeface="Gill Sans MT" panose="020B0502020104020203" pitchFamily="34" charset="0"/>
            </a:endParaRPr>
          </a:p>
        </p:txBody>
      </p:sp>
      <p:sp>
        <p:nvSpPr>
          <p:cNvPr id="9" name="TextBox 8">
            <a:extLst>
              <a:ext uri="{FF2B5EF4-FFF2-40B4-BE49-F238E27FC236}">
                <a16:creationId xmlns:a16="http://schemas.microsoft.com/office/drawing/2014/main" id="{C657DD80-8FAD-783E-035D-F8A7BF79C55F}"/>
              </a:ext>
            </a:extLst>
          </p:cNvPr>
          <p:cNvSpPr txBox="1"/>
          <p:nvPr/>
        </p:nvSpPr>
        <p:spPr>
          <a:xfrm>
            <a:off x="1433685" y="36667"/>
            <a:ext cx="9324630" cy="646331"/>
          </a:xfrm>
          <a:prstGeom prst="rect">
            <a:avLst/>
          </a:prstGeom>
          <a:noFill/>
        </p:spPr>
        <p:txBody>
          <a:bodyPr wrap="square">
            <a:spAutoFit/>
          </a:bodyPr>
          <a:lstStyle/>
          <a:p>
            <a:pPr algn="ctr"/>
            <a:r>
              <a:rPr lang="en-US" sz="3600" b="1" dirty="0">
                <a:solidFill>
                  <a:srgbClr val="0075C9"/>
                </a:solidFill>
                <a:latin typeface="Gill Sans MT" panose="020B0502020104020203" pitchFamily="34" charset="0"/>
              </a:rPr>
              <a:t>FMLA Request Process</a:t>
            </a:r>
          </a:p>
        </p:txBody>
      </p:sp>
    </p:spTree>
    <p:extLst>
      <p:ext uri="{BB962C8B-B14F-4D97-AF65-F5344CB8AC3E}">
        <p14:creationId xmlns:p14="http://schemas.microsoft.com/office/powerpoint/2010/main" val="5576506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2F5D95-B196-0B50-1563-1FAE3CE46AA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BA6C8E9-A185-FE6C-BF06-3383C53D6079}"/>
              </a:ext>
            </a:extLst>
          </p:cNvPr>
          <p:cNvSpPr>
            <a:spLocks noGrp="1" noRot="1" noMove="1" noResize="1" noEditPoints="1" noAdjustHandles="1" noChangeArrowheads="1" noChangeShapeType="1"/>
          </p:cNvSpPr>
          <p:nvPr/>
        </p:nvSpPr>
        <p:spPr>
          <a:xfrm>
            <a:off x="0" y="0"/>
            <a:ext cx="12192000" cy="719667"/>
          </a:xfrm>
          <a:prstGeom prst="rect">
            <a:avLst/>
          </a:prstGeom>
          <a:solidFill>
            <a:srgbClr val="FFD040"/>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3" name="Isosceles Triangle 2">
            <a:extLst>
              <a:ext uri="{FF2B5EF4-FFF2-40B4-BE49-F238E27FC236}">
                <a16:creationId xmlns:a16="http://schemas.microsoft.com/office/drawing/2014/main" id="{DE6C5B74-20D4-0E84-0CC0-58804D2A2901}"/>
              </a:ext>
            </a:extLst>
          </p:cNvPr>
          <p:cNvSpPr>
            <a:spLocks noGrp="1" noRot="1" noMove="1" noResize="1" noEditPoints="1" noAdjustHandles="1" noChangeArrowheads="1" noChangeShapeType="1"/>
          </p:cNvSpPr>
          <p:nvPr/>
        </p:nvSpPr>
        <p:spPr>
          <a:xfrm>
            <a:off x="10634133" y="5435600"/>
            <a:ext cx="1557867" cy="1422400"/>
          </a:xfrm>
          <a:prstGeom prst="triangle">
            <a:avLst>
              <a:gd name="adj" fmla="val 100000"/>
            </a:avLst>
          </a:prstGeom>
          <a:solidFill>
            <a:srgbClr val="0075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lue and yellow shield with a cross on it&#10;&#10;Description automatically generated">
            <a:extLst>
              <a:ext uri="{FF2B5EF4-FFF2-40B4-BE49-F238E27FC236}">
                <a16:creationId xmlns:a16="http://schemas.microsoft.com/office/drawing/2014/main" id="{6A53C62D-0513-20A4-F0E9-D11A4884D41C}"/>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11174473" y="5839294"/>
            <a:ext cx="1162988" cy="1162988"/>
          </a:xfrm>
          <a:prstGeom prst="rect">
            <a:avLst/>
          </a:prstGeom>
        </p:spPr>
      </p:pic>
      <p:sp>
        <p:nvSpPr>
          <p:cNvPr id="7" name="TextBox 6">
            <a:extLst>
              <a:ext uri="{FF2B5EF4-FFF2-40B4-BE49-F238E27FC236}">
                <a16:creationId xmlns:a16="http://schemas.microsoft.com/office/drawing/2014/main" id="{34C4DF09-02CA-9EFD-878B-351B5416C57A}"/>
              </a:ext>
            </a:extLst>
          </p:cNvPr>
          <p:cNvSpPr txBox="1"/>
          <p:nvPr/>
        </p:nvSpPr>
        <p:spPr>
          <a:xfrm>
            <a:off x="621320" y="1228397"/>
            <a:ext cx="9601201" cy="5078313"/>
          </a:xfrm>
          <a:prstGeom prst="rect">
            <a:avLst/>
          </a:prstGeom>
          <a:noFill/>
        </p:spPr>
        <p:txBody>
          <a:bodyPr wrap="square">
            <a:spAutoFit/>
          </a:bodyPr>
          <a:lstStyle/>
          <a:p>
            <a:pPr marL="342900" indent="-342900">
              <a:buFont typeface="Arial" panose="020B0604020202020204" pitchFamily="34" charset="0"/>
              <a:buChar char="•"/>
            </a:pPr>
            <a:endParaRPr lang="en-US" sz="2400" dirty="0">
              <a:solidFill>
                <a:srgbClr val="0075C9"/>
              </a:solidFill>
              <a:latin typeface="Gill Sans MT" panose="020B0502020104020203" pitchFamily="34" charset="0"/>
            </a:endParaRPr>
          </a:p>
          <a:p>
            <a:pPr marL="342900" indent="-342900">
              <a:buFont typeface="Arial" panose="020B0604020202020204" pitchFamily="34" charset="0"/>
              <a:buChar char="•"/>
            </a:pPr>
            <a:r>
              <a:rPr lang="en-US" sz="2200" dirty="0">
                <a:solidFill>
                  <a:srgbClr val="0075C9"/>
                </a:solidFill>
                <a:latin typeface="Gill Sans MT" panose="020B0502020104020203" pitchFamily="34" charset="0"/>
              </a:rPr>
              <a:t>The PTO time used during leave of absence must equal the employee’s FTE and/or scheduled work hours and will run concurrently with FMLA and LOA.</a:t>
            </a:r>
          </a:p>
          <a:p>
            <a:endParaRPr lang="en-US" sz="2400" b="0" i="0" dirty="0">
              <a:solidFill>
                <a:srgbClr val="0075C9"/>
              </a:solidFill>
              <a:effectLst/>
              <a:latin typeface="Gill Sans MT" panose="020B0502020104020203" pitchFamily="34" charset="0"/>
            </a:endParaRPr>
          </a:p>
          <a:p>
            <a:r>
              <a:rPr lang="en-US" b="1" i="0" u="sng" dirty="0">
                <a:solidFill>
                  <a:srgbClr val="0075C9"/>
                </a:solidFill>
                <a:effectLst/>
                <a:latin typeface="Gill Sans MT" panose="020B0502020104020203" pitchFamily="34" charset="0"/>
              </a:rPr>
              <a:t>Example:</a:t>
            </a:r>
          </a:p>
          <a:p>
            <a:pPr marL="285750" indent="-285750">
              <a:buFont typeface="Arial" panose="020B0604020202020204" pitchFamily="34" charset="0"/>
              <a:buChar char="•"/>
            </a:pPr>
            <a:r>
              <a:rPr lang="en-US" i="0" dirty="0">
                <a:solidFill>
                  <a:srgbClr val="0075C9"/>
                </a:solidFill>
                <a:effectLst/>
                <a:latin typeface="Gill Sans MT" panose="020B0502020104020203" pitchFamily="34" charset="0"/>
              </a:rPr>
              <a:t>If employee is scheduled to work </a:t>
            </a:r>
            <a:r>
              <a:rPr lang="en-US" dirty="0">
                <a:solidFill>
                  <a:srgbClr val="0075C9"/>
                </a:solidFill>
                <a:latin typeface="Gill Sans MT" panose="020B0502020104020203" pitchFamily="34" charset="0"/>
              </a:rPr>
              <a:t>a 40-hour workweek then the total hours of leave under FMLA is 480 (40 hours per workweek multiplied by 12).</a:t>
            </a:r>
          </a:p>
          <a:p>
            <a:pPr marL="285750" indent="-285750">
              <a:buFont typeface="Arial" panose="020B0604020202020204" pitchFamily="34" charset="0"/>
              <a:buChar char="•"/>
            </a:pPr>
            <a:r>
              <a:rPr lang="en-US" i="0" dirty="0">
                <a:solidFill>
                  <a:srgbClr val="0075C9"/>
                </a:solidFill>
                <a:effectLst/>
                <a:latin typeface="Gill Sans MT" panose="020B0502020104020203" pitchFamily="34" charset="0"/>
              </a:rPr>
              <a:t>If employee is scheduled to work a 25-hour workweek then the total hours of leave under FMLA is 300 (25 hours per workweek multiplied by (12).</a:t>
            </a:r>
          </a:p>
          <a:p>
            <a:pPr marL="342900" indent="-342900">
              <a:buFont typeface="Arial" panose="020B0604020202020204" pitchFamily="34" charset="0"/>
              <a:buChar char="•"/>
            </a:pPr>
            <a:endParaRPr lang="en-US" sz="2400" b="1" i="0" dirty="0">
              <a:solidFill>
                <a:srgbClr val="0075C9"/>
              </a:solidFill>
              <a:effectLst/>
              <a:latin typeface="Gill Sans MT" panose="020B0502020104020203" pitchFamily="34" charset="0"/>
            </a:endParaRPr>
          </a:p>
          <a:p>
            <a:pPr marL="342900" indent="-342900">
              <a:buFont typeface="Arial" panose="020B0604020202020204" pitchFamily="34" charset="0"/>
              <a:buChar char="•"/>
            </a:pPr>
            <a:r>
              <a:rPr lang="en-US" sz="2400" i="0" dirty="0">
                <a:solidFill>
                  <a:srgbClr val="0075C9"/>
                </a:solidFill>
                <a:effectLst/>
                <a:latin typeface="Gill Sans MT" panose="020B0502020104020203" pitchFamily="34" charset="0"/>
              </a:rPr>
              <a:t>While on FMLA or an approved Leave of Absence (LOA), if the employee </a:t>
            </a:r>
            <a:r>
              <a:rPr lang="en-US" sz="2200" i="0" dirty="0">
                <a:solidFill>
                  <a:srgbClr val="0075C9"/>
                </a:solidFill>
                <a:effectLst/>
                <a:latin typeface="Gill Sans MT" panose="020B0502020104020203" pitchFamily="34" charset="0"/>
              </a:rPr>
              <a:t>exhausts their PTO, the remainder of their approved leave will be unpaid.</a:t>
            </a:r>
          </a:p>
          <a:p>
            <a:pPr marL="342900" indent="-342900">
              <a:buFont typeface="Arial" panose="020B0604020202020204" pitchFamily="34" charset="0"/>
              <a:buChar char="•"/>
            </a:pPr>
            <a:endParaRPr lang="en-US" sz="2400" dirty="0">
              <a:solidFill>
                <a:srgbClr val="0075C9"/>
              </a:solidFill>
              <a:latin typeface="Gill Sans MT" panose="020B0502020104020203" pitchFamily="34" charset="0"/>
            </a:endParaRPr>
          </a:p>
          <a:p>
            <a:endParaRPr lang="en-US" sz="2400" dirty="0">
              <a:solidFill>
                <a:srgbClr val="0075C9"/>
              </a:solidFill>
              <a:latin typeface="Gill Sans MT" panose="020B0502020104020203" pitchFamily="34" charset="0"/>
            </a:endParaRPr>
          </a:p>
          <a:p>
            <a:endParaRPr lang="en-US" sz="2400" b="0" i="0" dirty="0">
              <a:solidFill>
                <a:srgbClr val="0075C9"/>
              </a:solidFill>
              <a:effectLst/>
              <a:latin typeface="Gill Sans MT" panose="020B0502020104020203" pitchFamily="34" charset="0"/>
            </a:endParaRPr>
          </a:p>
        </p:txBody>
      </p:sp>
      <p:sp>
        <p:nvSpPr>
          <p:cNvPr id="9" name="TextBox 8">
            <a:extLst>
              <a:ext uri="{FF2B5EF4-FFF2-40B4-BE49-F238E27FC236}">
                <a16:creationId xmlns:a16="http://schemas.microsoft.com/office/drawing/2014/main" id="{55796AB6-1528-034B-D973-B7BC4F664BCE}"/>
              </a:ext>
            </a:extLst>
          </p:cNvPr>
          <p:cNvSpPr txBox="1"/>
          <p:nvPr/>
        </p:nvSpPr>
        <p:spPr>
          <a:xfrm>
            <a:off x="1433685" y="36667"/>
            <a:ext cx="9324630" cy="646331"/>
          </a:xfrm>
          <a:prstGeom prst="rect">
            <a:avLst/>
          </a:prstGeom>
          <a:noFill/>
        </p:spPr>
        <p:txBody>
          <a:bodyPr wrap="square">
            <a:spAutoFit/>
          </a:bodyPr>
          <a:lstStyle/>
          <a:p>
            <a:pPr algn="ctr"/>
            <a:r>
              <a:rPr lang="en-US" sz="3600" b="1" dirty="0">
                <a:solidFill>
                  <a:srgbClr val="0075C9"/>
                </a:solidFill>
                <a:latin typeface="Gill Sans MT" panose="020B0502020104020203" pitchFamily="34" charset="0"/>
              </a:rPr>
              <a:t>FMLA Pay Status</a:t>
            </a:r>
          </a:p>
        </p:txBody>
      </p:sp>
    </p:spTree>
    <p:extLst>
      <p:ext uri="{BB962C8B-B14F-4D97-AF65-F5344CB8AC3E}">
        <p14:creationId xmlns:p14="http://schemas.microsoft.com/office/powerpoint/2010/main" val="3498692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F2E610-B63C-9CB4-2E9B-6160DA6A0668}"/>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3C2BB3B1-F710-DC98-4949-6EF0AE3664DB}"/>
              </a:ext>
            </a:extLst>
          </p:cNvPr>
          <p:cNvSpPr>
            <a:spLocks noGrp="1" noRot="1" noMove="1" noResize="1" noEditPoints="1" noAdjustHandles="1" noChangeArrowheads="1" noChangeShapeType="1"/>
          </p:cNvSpPr>
          <p:nvPr/>
        </p:nvSpPr>
        <p:spPr>
          <a:xfrm>
            <a:off x="0" y="0"/>
            <a:ext cx="12192000" cy="719667"/>
          </a:xfrm>
          <a:prstGeom prst="rect">
            <a:avLst/>
          </a:prstGeom>
          <a:solidFill>
            <a:srgbClr val="FFD040"/>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3" name="Isosceles Triangle 2">
            <a:extLst>
              <a:ext uri="{FF2B5EF4-FFF2-40B4-BE49-F238E27FC236}">
                <a16:creationId xmlns:a16="http://schemas.microsoft.com/office/drawing/2014/main" id="{C5CD09DA-F34A-8068-3FF3-3BEC907F36A7}"/>
              </a:ext>
            </a:extLst>
          </p:cNvPr>
          <p:cNvSpPr>
            <a:spLocks noGrp="1" noRot="1" noMove="1" noResize="1" noEditPoints="1" noAdjustHandles="1" noChangeArrowheads="1" noChangeShapeType="1"/>
          </p:cNvSpPr>
          <p:nvPr/>
        </p:nvSpPr>
        <p:spPr>
          <a:xfrm>
            <a:off x="10634133" y="5435600"/>
            <a:ext cx="1557867" cy="1422400"/>
          </a:xfrm>
          <a:prstGeom prst="triangle">
            <a:avLst>
              <a:gd name="adj" fmla="val 100000"/>
            </a:avLst>
          </a:prstGeom>
          <a:solidFill>
            <a:srgbClr val="0075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lue and yellow shield with a cross on it&#10;&#10;Description automatically generated">
            <a:extLst>
              <a:ext uri="{FF2B5EF4-FFF2-40B4-BE49-F238E27FC236}">
                <a16:creationId xmlns:a16="http://schemas.microsoft.com/office/drawing/2014/main" id="{A0CF673E-BC3A-2E74-46E6-C332A8B88BB0}"/>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11174473" y="5839294"/>
            <a:ext cx="1162988" cy="1162988"/>
          </a:xfrm>
          <a:prstGeom prst="rect">
            <a:avLst/>
          </a:prstGeom>
        </p:spPr>
      </p:pic>
      <p:sp>
        <p:nvSpPr>
          <p:cNvPr id="7" name="TextBox 6">
            <a:extLst>
              <a:ext uri="{FF2B5EF4-FFF2-40B4-BE49-F238E27FC236}">
                <a16:creationId xmlns:a16="http://schemas.microsoft.com/office/drawing/2014/main" id="{5240C8EA-C994-9EE1-886B-22474337362E}"/>
              </a:ext>
            </a:extLst>
          </p:cNvPr>
          <p:cNvSpPr txBox="1"/>
          <p:nvPr/>
        </p:nvSpPr>
        <p:spPr>
          <a:xfrm>
            <a:off x="621320" y="1228397"/>
            <a:ext cx="9601201" cy="6247864"/>
          </a:xfrm>
          <a:prstGeom prst="rect">
            <a:avLst/>
          </a:prstGeom>
          <a:noFill/>
        </p:spPr>
        <p:txBody>
          <a:bodyPr wrap="square">
            <a:spAutoFit/>
          </a:bodyPr>
          <a:lstStyle/>
          <a:p>
            <a:pPr marL="342900" indent="-342900">
              <a:buFont typeface="Arial" panose="020B0604020202020204" pitchFamily="34" charset="0"/>
              <a:buChar char="•"/>
            </a:pPr>
            <a:r>
              <a:rPr lang="en-US" sz="2000" dirty="0">
                <a:solidFill>
                  <a:srgbClr val="0075C9"/>
                </a:solidFill>
                <a:latin typeface="Gill Sans MT" panose="020B0502020104020203" pitchFamily="34" charset="0"/>
              </a:rPr>
              <a:t>If the absence is for the birth/adoption of a baby, Parental Leave may be used if the eligibility requirements have been met by the employee (worked 1000 hours in last 12 months).</a:t>
            </a:r>
          </a:p>
          <a:p>
            <a:pPr marL="342900" indent="-342900">
              <a:buFont typeface="Arial" panose="020B0604020202020204" pitchFamily="34" charset="0"/>
              <a:buChar char="•"/>
            </a:pPr>
            <a:endParaRPr lang="en-US" sz="2000" dirty="0">
              <a:solidFill>
                <a:srgbClr val="0075C9"/>
              </a:solidFill>
              <a:latin typeface="Gill Sans MT" panose="020B0502020104020203" pitchFamily="34" charset="0"/>
            </a:endParaRPr>
          </a:p>
          <a:p>
            <a:pPr marL="342900" indent="-342900">
              <a:buFont typeface="Arial" panose="020B0604020202020204" pitchFamily="34" charset="0"/>
              <a:buChar char="•"/>
            </a:pPr>
            <a:r>
              <a:rPr lang="en-US" sz="2000" dirty="0">
                <a:solidFill>
                  <a:srgbClr val="0075C9"/>
                </a:solidFill>
                <a:latin typeface="Gill Sans MT" panose="020B0502020104020203" pitchFamily="34" charset="0"/>
              </a:rPr>
              <a:t>Parental Leave is 20 paid days per fiscal year to each qualified employee or each couple if both are employed by entities of the archdiocese.</a:t>
            </a:r>
          </a:p>
          <a:p>
            <a:pPr marL="342900" indent="-342900">
              <a:buFont typeface="Arial" panose="020B0604020202020204" pitchFamily="34" charset="0"/>
              <a:buChar char="•"/>
            </a:pPr>
            <a:endParaRPr lang="en-US" sz="2000" dirty="0">
              <a:solidFill>
                <a:srgbClr val="0075C9"/>
              </a:solidFill>
              <a:latin typeface="Gill Sans MT" panose="020B0502020104020203" pitchFamily="34" charset="0"/>
            </a:endParaRPr>
          </a:p>
          <a:p>
            <a:pPr marL="342900" indent="-342900">
              <a:buFont typeface="Arial" panose="020B0604020202020204" pitchFamily="34" charset="0"/>
              <a:buChar char="•"/>
            </a:pPr>
            <a:r>
              <a:rPr lang="en-US" sz="2000" dirty="0">
                <a:solidFill>
                  <a:srgbClr val="0075C9"/>
                </a:solidFill>
                <a:latin typeface="Gill Sans MT" panose="020B0502020104020203" pitchFamily="34" charset="0"/>
              </a:rPr>
              <a:t>To be used the first 20 consecutive days beginning the day of birth/adoption. Holidays that fall during parental leave are paid as holiday pay and not parental leave. </a:t>
            </a:r>
          </a:p>
          <a:p>
            <a:pPr marL="342900" indent="-342900">
              <a:buFont typeface="Arial" panose="020B0604020202020204" pitchFamily="34" charset="0"/>
              <a:buChar char="•"/>
            </a:pPr>
            <a:endParaRPr lang="en-US" sz="2000" dirty="0">
              <a:solidFill>
                <a:srgbClr val="0075C9"/>
              </a:solidFill>
              <a:latin typeface="Gill Sans MT" panose="020B0502020104020203" pitchFamily="34" charset="0"/>
            </a:endParaRPr>
          </a:p>
          <a:p>
            <a:pPr marL="342900" indent="-342900">
              <a:buFont typeface="Arial" panose="020B0604020202020204" pitchFamily="34" charset="0"/>
              <a:buChar char="•"/>
            </a:pPr>
            <a:r>
              <a:rPr lang="en-US" sz="2000" dirty="0">
                <a:solidFill>
                  <a:srgbClr val="0075C9"/>
                </a:solidFill>
                <a:latin typeface="Gill Sans MT" panose="020B0502020104020203" pitchFamily="34" charset="0"/>
              </a:rPr>
              <a:t>Employees who give birth/adoption during the summer do not receive parental leave.</a:t>
            </a:r>
          </a:p>
          <a:p>
            <a:pPr marL="342900" indent="-342900">
              <a:buFont typeface="Arial" panose="020B0604020202020204" pitchFamily="34" charset="0"/>
              <a:buChar char="•"/>
            </a:pPr>
            <a:endParaRPr lang="en-US" sz="2000" dirty="0">
              <a:solidFill>
                <a:srgbClr val="0075C9"/>
              </a:solidFill>
              <a:latin typeface="Gill Sans MT" panose="020B0502020104020203" pitchFamily="34" charset="0"/>
            </a:endParaRPr>
          </a:p>
          <a:p>
            <a:pPr marL="342900" indent="-342900">
              <a:buFont typeface="Arial" panose="020B0604020202020204" pitchFamily="34" charset="0"/>
              <a:buChar char="•"/>
            </a:pPr>
            <a:r>
              <a:rPr lang="en-US" sz="2000" dirty="0">
                <a:solidFill>
                  <a:srgbClr val="0075C9"/>
                </a:solidFill>
                <a:latin typeface="Gill Sans MT" panose="020B0502020104020203" pitchFamily="34" charset="0"/>
              </a:rPr>
              <a:t>Expectant employees who do not qualify for FMLA but have meet the 1000 hours criteria will be eligible for the 20 paid parental leave days.</a:t>
            </a:r>
          </a:p>
          <a:p>
            <a:pPr marL="342900" indent="-342900">
              <a:buFont typeface="Arial" panose="020B0604020202020204" pitchFamily="34" charset="0"/>
              <a:buChar char="•"/>
            </a:pPr>
            <a:endParaRPr lang="en-US" sz="2400" dirty="0">
              <a:solidFill>
                <a:srgbClr val="0075C9"/>
              </a:solidFill>
              <a:latin typeface="Gill Sans MT" panose="020B0502020104020203" pitchFamily="34" charset="0"/>
            </a:endParaRPr>
          </a:p>
          <a:p>
            <a:endParaRPr lang="en-US" sz="2400" b="1" i="0" dirty="0">
              <a:solidFill>
                <a:srgbClr val="0075C9"/>
              </a:solidFill>
              <a:effectLst/>
              <a:latin typeface="Gill Sans MT" panose="020B0502020104020203" pitchFamily="34" charset="0"/>
            </a:endParaRPr>
          </a:p>
          <a:p>
            <a:pPr marL="342900" indent="-342900">
              <a:buFont typeface="Arial" panose="020B0604020202020204" pitchFamily="34" charset="0"/>
              <a:buChar char="•"/>
            </a:pPr>
            <a:endParaRPr lang="en-US" sz="2400" dirty="0">
              <a:solidFill>
                <a:srgbClr val="0075C9"/>
              </a:solidFill>
              <a:latin typeface="Gill Sans MT" panose="020B0502020104020203" pitchFamily="34" charset="0"/>
            </a:endParaRPr>
          </a:p>
          <a:p>
            <a:endParaRPr lang="en-US" sz="2400" dirty="0">
              <a:solidFill>
                <a:srgbClr val="0075C9"/>
              </a:solidFill>
              <a:latin typeface="Gill Sans MT" panose="020B0502020104020203" pitchFamily="34" charset="0"/>
            </a:endParaRPr>
          </a:p>
          <a:p>
            <a:endParaRPr lang="en-US" sz="2400" b="0" i="0" dirty="0">
              <a:solidFill>
                <a:srgbClr val="0075C9"/>
              </a:solidFill>
              <a:effectLst/>
              <a:latin typeface="Gill Sans MT" panose="020B0502020104020203" pitchFamily="34" charset="0"/>
            </a:endParaRPr>
          </a:p>
        </p:txBody>
      </p:sp>
      <p:sp>
        <p:nvSpPr>
          <p:cNvPr id="9" name="TextBox 8">
            <a:extLst>
              <a:ext uri="{FF2B5EF4-FFF2-40B4-BE49-F238E27FC236}">
                <a16:creationId xmlns:a16="http://schemas.microsoft.com/office/drawing/2014/main" id="{6415CE43-9D07-F786-0AE2-07FF63CAC697}"/>
              </a:ext>
            </a:extLst>
          </p:cNvPr>
          <p:cNvSpPr txBox="1"/>
          <p:nvPr/>
        </p:nvSpPr>
        <p:spPr>
          <a:xfrm>
            <a:off x="1433685" y="36667"/>
            <a:ext cx="9324630" cy="646331"/>
          </a:xfrm>
          <a:prstGeom prst="rect">
            <a:avLst/>
          </a:prstGeom>
          <a:noFill/>
        </p:spPr>
        <p:txBody>
          <a:bodyPr wrap="square">
            <a:spAutoFit/>
          </a:bodyPr>
          <a:lstStyle/>
          <a:p>
            <a:pPr algn="ctr"/>
            <a:r>
              <a:rPr lang="en-US" sz="3600" b="1" dirty="0">
                <a:solidFill>
                  <a:srgbClr val="0075C9"/>
                </a:solidFill>
                <a:latin typeface="Gill Sans MT" panose="020B0502020104020203" pitchFamily="34" charset="0"/>
              </a:rPr>
              <a:t>FMLA Parental Leave</a:t>
            </a:r>
          </a:p>
        </p:txBody>
      </p:sp>
    </p:spTree>
    <p:extLst>
      <p:ext uri="{BB962C8B-B14F-4D97-AF65-F5344CB8AC3E}">
        <p14:creationId xmlns:p14="http://schemas.microsoft.com/office/powerpoint/2010/main" val="32078069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34F202-334B-1C0D-762C-72DC9EA4CD5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45472218-98AD-2FD6-EDB2-CD49C24D7715}"/>
              </a:ext>
            </a:extLst>
          </p:cNvPr>
          <p:cNvSpPr>
            <a:spLocks noGrp="1" noRot="1" noMove="1" noResize="1" noEditPoints="1" noAdjustHandles="1" noChangeArrowheads="1" noChangeShapeType="1"/>
          </p:cNvSpPr>
          <p:nvPr/>
        </p:nvSpPr>
        <p:spPr>
          <a:xfrm>
            <a:off x="0" y="0"/>
            <a:ext cx="12192000" cy="719667"/>
          </a:xfrm>
          <a:prstGeom prst="rect">
            <a:avLst/>
          </a:prstGeom>
          <a:solidFill>
            <a:srgbClr val="FFD040"/>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3" name="Isosceles Triangle 2">
            <a:extLst>
              <a:ext uri="{FF2B5EF4-FFF2-40B4-BE49-F238E27FC236}">
                <a16:creationId xmlns:a16="http://schemas.microsoft.com/office/drawing/2014/main" id="{6E401161-D251-F11A-D149-E02828113A67}"/>
              </a:ext>
            </a:extLst>
          </p:cNvPr>
          <p:cNvSpPr>
            <a:spLocks noGrp="1" noRot="1" noMove="1" noResize="1" noEditPoints="1" noAdjustHandles="1" noChangeArrowheads="1" noChangeShapeType="1"/>
          </p:cNvSpPr>
          <p:nvPr/>
        </p:nvSpPr>
        <p:spPr>
          <a:xfrm>
            <a:off x="10634133" y="5435600"/>
            <a:ext cx="1557867" cy="1422400"/>
          </a:xfrm>
          <a:prstGeom prst="triangle">
            <a:avLst>
              <a:gd name="adj" fmla="val 100000"/>
            </a:avLst>
          </a:prstGeom>
          <a:solidFill>
            <a:srgbClr val="0075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lue and yellow shield with a cross on it&#10;&#10;Description automatically generated">
            <a:extLst>
              <a:ext uri="{FF2B5EF4-FFF2-40B4-BE49-F238E27FC236}">
                <a16:creationId xmlns:a16="http://schemas.microsoft.com/office/drawing/2014/main" id="{5AC0A52F-4B19-CE04-787E-996A393BC95A}"/>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11174473" y="5839294"/>
            <a:ext cx="1162988" cy="1162988"/>
          </a:xfrm>
          <a:prstGeom prst="rect">
            <a:avLst/>
          </a:prstGeom>
        </p:spPr>
      </p:pic>
      <p:sp>
        <p:nvSpPr>
          <p:cNvPr id="7" name="TextBox 6">
            <a:extLst>
              <a:ext uri="{FF2B5EF4-FFF2-40B4-BE49-F238E27FC236}">
                <a16:creationId xmlns:a16="http://schemas.microsoft.com/office/drawing/2014/main" id="{ADBECA62-C891-7241-23B3-FFD8654722A3}"/>
              </a:ext>
            </a:extLst>
          </p:cNvPr>
          <p:cNvSpPr txBox="1"/>
          <p:nvPr/>
        </p:nvSpPr>
        <p:spPr>
          <a:xfrm>
            <a:off x="215660" y="1191868"/>
            <a:ext cx="10958813" cy="5078313"/>
          </a:xfrm>
          <a:prstGeom prst="rect">
            <a:avLst/>
          </a:prstGeom>
          <a:noFill/>
        </p:spPr>
        <p:txBody>
          <a:bodyPr wrap="square">
            <a:spAutoFit/>
          </a:bodyPr>
          <a:lstStyle/>
          <a:p>
            <a:pPr marL="342900" indent="-342900">
              <a:buFont typeface="Arial" panose="020B0604020202020204" pitchFamily="34" charset="0"/>
              <a:buChar char="•"/>
            </a:pPr>
            <a:r>
              <a:rPr lang="en-US" sz="2200" b="0" i="0" dirty="0">
                <a:solidFill>
                  <a:srgbClr val="0075C9"/>
                </a:solidFill>
                <a:effectLst/>
                <a:latin typeface="Gill Sans MT" panose="020B0502020104020203" pitchFamily="34" charset="0"/>
              </a:rPr>
              <a:t>If FMLA leave needs to be extended and the return-to-work date changes, medical documentation must be provided as soon as possible from the original release date with an explanation and a new expected return date.</a:t>
            </a:r>
          </a:p>
          <a:p>
            <a:pPr marL="342900" indent="-342900">
              <a:buFont typeface="Arial" panose="020B0604020202020204" pitchFamily="34" charset="0"/>
              <a:buChar char="•"/>
            </a:pPr>
            <a:endParaRPr lang="en-US" sz="2200" b="0" i="0" dirty="0">
              <a:solidFill>
                <a:srgbClr val="0075C9"/>
              </a:solidFill>
              <a:effectLst/>
              <a:latin typeface="Gill Sans MT" panose="020B0502020104020203" pitchFamily="34" charset="0"/>
            </a:endParaRPr>
          </a:p>
          <a:p>
            <a:pPr marL="342900" indent="-342900">
              <a:buFont typeface="Arial" panose="020B0604020202020204" pitchFamily="34" charset="0"/>
              <a:buChar char="•"/>
            </a:pPr>
            <a:r>
              <a:rPr lang="en-US" sz="2200" b="0" i="0" dirty="0">
                <a:solidFill>
                  <a:srgbClr val="0075C9"/>
                </a:solidFill>
                <a:effectLst/>
                <a:latin typeface="Gill Sans MT" panose="020B0502020104020203" pitchFamily="34" charset="0"/>
              </a:rPr>
              <a:t>Failure to report to work on the return date or failure to provide physician’s documentation could result in discipline. </a:t>
            </a:r>
          </a:p>
          <a:p>
            <a:pPr marL="342900" indent="-342900">
              <a:buFont typeface="Arial" panose="020B0604020202020204" pitchFamily="34" charset="0"/>
              <a:buChar char="•"/>
            </a:pPr>
            <a:endParaRPr lang="en-US" sz="2200" dirty="0">
              <a:solidFill>
                <a:srgbClr val="0075C9"/>
              </a:solidFill>
              <a:latin typeface="Gill Sans MT" panose="020B0502020104020203" pitchFamily="34" charset="0"/>
            </a:endParaRPr>
          </a:p>
          <a:p>
            <a:pPr marL="342900" indent="-342900">
              <a:buFont typeface="Arial" panose="020B0604020202020204" pitchFamily="34" charset="0"/>
              <a:buChar char="•"/>
            </a:pPr>
            <a:r>
              <a:rPr lang="en-US" sz="2200" dirty="0">
                <a:solidFill>
                  <a:srgbClr val="0075C9"/>
                </a:solidFill>
                <a:latin typeface="Gill Sans MT" panose="020B0502020104020203" pitchFamily="34" charset="0"/>
              </a:rPr>
              <a:t>Ongoing intermittent FMLA must be medically recertified every 6 months if there is still a need for medical leave.</a:t>
            </a:r>
          </a:p>
          <a:p>
            <a:pPr marL="800100" lvl="1" indent="-342900">
              <a:buFont typeface="Arial" panose="020B0604020202020204" pitchFamily="34" charset="0"/>
              <a:buChar char="•"/>
            </a:pPr>
            <a:r>
              <a:rPr lang="en-US" sz="1600" dirty="0">
                <a:solidFill>
                  <a:srgbClr val="0075C9"/>
                </a:solidFill>
                <a:latin typeface="Gill Sans MT" panose="020B0502020104020203" pitchFamily="34" charset="0"/>
              </a:rPr>
              <a:t>Employers/supervisors should monitor the end date of an ongoing intermittent FMLA occurrence.   </a:t>
            </a:r>
          </a:p>
          <a:p>
            <a:pPr marL="342900" indent="-342900">
              <a:buFont typeface="Arial" panose="020B0604020202020204" pitchFamily="34" charset="0"/>
              <a:buChar char="•"/>
            </a:pPr>
            <a:endParaRPr lang="en-US" sz="2200" b="0" i="0" dirty="0">
              <a:solidFill>
                <a:srgbClr val="0075C9"/>
              </a:solidFill>
              <a:effectLst/>
              <a:latin typeface="Gill Sans MT" panose="020B0502020104020203" pitchFamily="34" charset="0"/>
            </a:endParaRPr>
          </a:p>
          <a:p>
            <a:pPr marL="342900" indent="-342900">
              <a:buFont typeface="Arial" panose="020B0604020202020204" pitchFamily="34" charset="0"/>
              <a:buChar char="•"/>
            </a:pPr>
            <a:r>
              <a:rPr lang="en-US" sz="2200" b="0" i="0" dirty="0">
                <a:solidFill>
                  <a:srgbClr val="0075C9"/>
                </a:solidFill>
                <a:effectLst/>
                <a:latin typeface="Gill Sans MT" panose="020B0502020104020203" pitchFamily="34" charset="0"/>
              </a:rPr>
              <a:t>If FMLA leave has been exhausted and the employee is unable to return to work, the employee will need to file for an ADA Accommodation. Please direct the employee to reach out to </a:t>
            </a:r>
            <a:r>
              <a:rPr lang="en-US" sz="2200" b="0" i="0" u="sng" dirty="0">
                <a:solidFill>
                  <a:srgbClr val="0075C9"/>
                </a:solidFill>
                <a:effectLst/>
                <a:latin typeface="Gill Sans MT" panose="020B0502020104020203" pitchFamily="34" charset="0"/>
              </a:rPr>
              <a:t>L</a:t>
            </a:r>
            <a:r>
              <a:rPr lang="en-US" sz="2200" b="0" i="0" u="sng" dirty="0">
                <a:solidFill>
                  <a:srgbClr val="0075C9"/>
                </a:solidFill>
                <a:effectLst/>
                <a:latin typeface="Gill Sans MT" panose="020B0502020104020203" pitchFamily="34" charset="0"/>
                <a:hlinkClick r:id="rId3"/>
              </a:rPr>
              <a:t>oa@archstl.org</a:t>
            </a:r>
            <a:r>
              <a:rPr lang="en-US" sz="2200" b="0" i="0" u="sng" dirty="0">
                <a:solidFill>
                  <a:srgbClr val="0075C9"/>
                </a:solidFill>
                <a:effectLst/>
                <a:latin typeface="Gill Sans MT" panose="020B0502020104020203" pitchFamily="34" charset="0"/>
              </a:rPr>
              <a:t> </a:t>
            </a:r>
            <a:r>
              <a:rPr lang="en-US" sz="2200" b="0" i="0" dirty="0">
                <a:solidFill>
                  <a:srgbClr val="0075C9"/>
                </a:solidFill>
                <a:effectLst/>
                <a:latin typeface="Gill Sans MT" panose="020B0502020104020203" pitchFamily="34" charset="0"/>
              </a:rPr>
              <a:t>to request an accommodation under ADA so the interactive dialogue process can be started. </a:t>
            </a:r>
          </a:p>
        </p:txBody>
      </p:sp>
      <p:sp>
        <p:nvSpPr>
          <p:cNvPr id="9" name="TextBox 8">
            <a:extLst>
              <a:ext uri="{FF2B5EF4-FFF2-40B4-BE49-F238E27FC236}">
                <a16:creationId xmlns:a16="http://schemas.microsoft.com/office/drawing/2014/main" id="{3825ECD9-F65F-E9A0-8811-E23B59E8BE3A}"/>
              </a:ext>
            </a:extLst>
          </p:cNvPr>
          <p:cNvSpPr txBox="1"/>
          <p:nvPr/>
        </p:nvSpPr>
        <p:spPr>
          <a:xfrm>
            <a:off x="1433685" y="36667"/>
            <a:ext cx="9324630" cy="646331"/>
          </a:xfrm>
          <a:prstGeom prst="rect">
            <a:avLst/>
          </a:prstGeom>
          <a:noFill/>
        </p:spPr>
        <p:txBody>
          <a:bodyPr wrap="square">
            <a:spAutoFit/>
          </a:bodyPr>
          <a:lstStyle/>
          <a:p>
            <a:pPr algn="ctr"/>
            <a:r>
              <a:rPr lang="en-US" sz="3600" b="1" dirty="0">
                <a:solidFill>
                  <a:srgbClr val="0075C9"/>
                </a:solidFill>
                <a:latin typeface="Gill Sans MT" panose="020B0502020104020203" pitchFamily="34" charset="0"/>
              </a:rPr>
              <a:t>ADA Accommodation</a:t>
            </a:r>
          </a:p>
        </p:txBody>
      </p:sp>
    </p:spTree>
    <p:extLst>
      <p:ext uri="{BB962C8B-B14F-4D97-AF65-F5344CB8AC3E}">
        <p14:creationId xmlns:p14="http://schemas.microsoft.com/office/powerpoint/2010/main" val="28030227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155DD2-9417-DFFA-96F1-63B11D254EF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9F343BA-E42E-5FA8-C4D8-94B623D8602D}"/>
              </a:ext>
            </a:extLst>
          </p:cNvPr>
          <p:cNvSpPr>
            <a:spLocks noGrp="1" noRot="1" noMove="1" noResize="1" noEditPoints="1" noAdjustHandles="1" noChangeArrowheads="1" noChangeShapeType="1"/>
          </p:cNvSpPr>
          <p:nvPr/>
        </p:nvSpPr>
        <p:spPr>
          <a:xfrm>
            <a:off x="0" y="0"/>
            <a:ext cx="12192000" cy="719667"/>
          </a:xfrm>
          <a:prstGeom prst="rect">
            <a:avLst/>
          </a:prstGeom>
          <a:solidFill>
            <a:srgbClr val="FFD040"/>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3" name="Isosceles Triangle 2">
            <a:extLst>
              <a:ext uri="{FF2B5EF4-FFF2-40B4-BE49-F238E27FC236}">
                <a16:creationId xmlns:a16="http://schemas.microsoft.com/office/drawing/2014/main" id="{B1249CD3-9FF3-1BED-C730-25D82D50000B}"/>
              </a:ext>
            </a:extLst>
          </p:cNvPr>
          <p:cNvSpPr>
            <a:spLocks noGrp="1" noRot="1" noMove="1" noResize="1" noEditPoints="1" noAdjustHandles="1" noChangeArrowheads="1" noChangeShapeType="1"/>
          </p:cNvSpPr>
          <p:nvPr/>
        </p:nvSpPr>
        <p:spPr>
          <a:xfrm>
            <a:off x="10634133" y="5435600"/>
            <a:ext cx="1557867" cy="1422400"/>
          </a:xfrm>
          <a:prstGeom prst="triangle">
            <a:avLst>
              <a:gd name="adj" fmla="val 100000"/>
            </a:avLst>
          </a:prstGeom>
          <a:solidFill>
            <a:srgbClr val="0075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lue and yellow shield with a cross on it&#10;&#10;Description automatically generated">
            <a:extLst>
              <a:ext uri="{FF2B5EF4-FFF2-40B4-BE49-F238E27FC236}">
                <a16:creationId xmlns:a16="http://schemas.microsoft.com/office/drawing/2014/main" id="{CD876A28-0389-FA2D-D6B6-99381D69DB1E}"/>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11174473" y="5839294"/>
            <a:ext cx="1162988" cy="1162988"/>
          </a:xfrm>
          <a:prstGeom prst="rect">
            <a:avLst/>
          </a:prstGeom>
        </p:spPr>
      </p:pic>
      <p:sp>
        <p:nvSpPr>
          <p:cNvPr id="7" name="TextBox 6">
            <a:extLst>
              <a:ext uri="{FF2B5EF4-FFF2-40B4-BE49-F238E27FC236}">
                <a16:creationId xmlns:a16="http://schemas.microsoft.com/office/drawing/2014/main" id="{90BAE109-E47D-8470-F691-C638BCEBDA12}"/>
              </a:ext>
            </a:extLst>
          </p:cNvPr>
          <p:cNvSpPr txBox="1"/>
          <p:nvPr/>
        </p:nvSpPr>
        <p:spPr>
          <a:xfrm>
            <a:off x="215660" y="1191868"/>
            <a:ext cx="10958813" cy="4493538"/>
          </a:xfrm>
          <a:prstGeom prst="rect">
            <a:avLst/>
          </a:prstGeom>
          <a:noFill/>
        </p:spPr>
        <p:txBody>
          <a:bodyPr wrap="square">
            <a:spAutoFit/>
          </a:bodyPr>
          <a:lstStyle/>
          <a:p>
            <a:pPr marL="342900" indent="-342900">
              <a:buFont typeface="Arial" panose="020B0604020202020204" pitchFamily="34" charset="0"/>
              <a:buChar char="•"/>
            </a:pPr>
            <a:r>
              <a:rPr lang="en-US" sz="2200" b="0" i="0" dirty="0">
                <a:solidFill>
                  <a:srgbClr val="0075C9"/>
                </a:solidFill>
                <a:effectLst/>
                <a:latin typeface="Gill Sans MT" panose="020B0502020104020203" pitchFamily="34" charset="0"/>
              </a:rPr>
              <a:t>Employees must request an ADA accommodation by emailing </a:t>
            </a:r>
            <a:r>
              <a:rPr lang="en-US" sz="2200" b="0" i="0" dirty="0">
                <a:solidFill>
                  <a:srgbClr val="0075C9"/>
                </a:solidFill>
                <a:effectLst/>
                <a:latin typeface="Gill Sans MT" panose="020B0502020104020203" pitchFamily="34" charset="0"/>
                <a:hlinkClick r:id="rId3"/>
              </a:rPr>
              <a:t>loa@archstl.org</a:t>
            </a:r>
            <a:r>
              <a:rPr lang="en-US" sz="2200" b="0" i="0" dirty="0">
                <a:solidFill>
                  <a:srgbClr val="0075C9"/>
                </a:solidFill>
                <a:effectLst/>
                <a:latin typeface="Gill Sans MT" panose="020B0502020104020203" pitchFamily="34" charset="0"/>
              </a:rPr>
              <a:t>.</a:t>
            </a:r>
          </a:p>
          <a:p>
            <a:pPr marL="342900" indent="-342900">
              <a:buFont typeface="Arial" panose="020B0604020202020204" pitchFamily="34" charset="0"/>
              <a:buChar char="•"/>
            </a:pPr>
            <a:endParaRPr lang="en-US" sz="2200" dirty="0">
              <a:solidFill>
                <a:srgbClr val="0075C9"/>
              </a:solidFill>
              <a:latin typeface="Gill Sans MT" panose="020B0502020104020203" pitchFamily="34" charset="0"/>
            </a:endParaRPr>
          </a:p>
          <a:p>
            <a:pPr marL="342900" indent="-342900">
              <a:buFont typeface="Arial" panose="020B0604020202020204" pitchFamily="34" charset="0"/>
              <a:buChar char="•"/>
            </a:pPr>
            <a:r>
              <a:rPr lang="en-US" sz="2200" b="0" i="0" dirty="0">
                <a:solidFill>
                  <a:srgbClr val="0075C9"/>
                </a:solidFill>
                <a:effectLst/>
                <a:latin typeface="Gill Sans MT" panose="020B0502020104020203" pitchFamily="34" charset="0"/>
              </a:rPr>
              <a:t>Requesting an accommodation starts the interactive dialogue process with both the employee and the employer. </a:t>
            </a:r>
          </a:p>
          <a:p>
            <a:pPr marL="342900" indent="-342900">
              <a:buFont typeface="Arial" panose="020B0604020202020204" pitchFamily="34" charset="0"/>
              <a:buChar char="•"/>
            </a:pPr>
            <a:endParaRPr lang="en-US" sz="2200" dirty="0">
              <a:solidFill>
                <a:srgbClr val="0075C9"/>
              </a:solidFill>
              <a:latin typeface="Gill Sans MT" panose="020B0502020104020203" pitchFamily="34" charset="0"/>
            </a:endParaRPr>
          </a:p>
          <a:p>
            <a:pPr marL="342900" indent="-342900">
              <a:buFont typeface="Arial" panose="020B0604020202020204" pitchFamily="34" charset="0"/>
              <a:buChar char="•"/>
            </a:pPr>
            <a:r>
              <a:rPr lang="en-US" sz="2200" b="0" i="0" dirty="0">
                <a:solidFill>
                  <a:srgbClr val="0075C9"/>
                </a:solidFill>
                <a:effectLst/>
                <a:latin typeface="Gill Sans MT" panose="020B0502020104020203" pitchFamily="34" charset="0"/>
              </a:rPr>
              <a:t>An accommodation request does not guarantee that the request can be met.</a:t>
            </a:r>
          </a:p>
          <a:p>
            <a:pPr marL="342900" indent="-342900">
              <a:buFont typeface="Arial" panose="020B0604020202020204" pitchFamily="34" charset="0"/>
              <a:buChar char="•"/>
            </a:pPr>
            <a:endParaRPr lang="en-US" sz="2200" dirty="0">
              <a:solidFill>
                <a:srgbClr val="0075C9"/>
              </a:solidFill>
              <a:latin typeface="Gill Sans MT" panose="020B0502020104020203" pitchFamily="34" charset="0"/>
            </a:endParaRPr>
          </a:p>
          <a:p>
            <a:pPr marL="342900" indent="-342900">
              <a:buFont typeface="Arial" panose="020B0604020202020204" pitchFamily="34" charset="0"/>
              <a:buChar char="•"/>
            </a:pPr>
            <a:r>
              <a:rPr lang="en-US" sz="2200" b="0" i="0" dirty="0">
                <a:solidFill>
                  <a:srgbClr val="0075C9"/>
                </a:solidFill>
                <a:effectLst/>
                <a:latin typeface="Gill Sans MT" panose="020B0502020104020203" pitchFamily="34" charset="0"/>
              </a:rPr>
              <a:t>The employer must communicate if the request by the employee can be met without causing undue hardship as part of the interactive dialogue.</a:t>
            </a:r>
          </a:p>
          <a:p>
            <a:pPr marL="342900" indent="-342900">
              <a:buFont typeface="Arial" panose="020B0604020202020204" pitchFamily="34" charset="0"/>
              <a:buChar char="•"/>
            </a:pPr>
            <a:endParaRPr lang="en-US" sz="2200" dirty="0">
              <a:solidFill>
                <a:srgbClr val="0075C9"/>
              </a:solidFill>
              <a:latin typeface="Gill Sans MT" panose="020B0502020104020203" pitchFamily="34" charset="0"/>
            </a:endParaRPr>
          </a:p>
          <a:p>
            <a:pPr marL="342900" indent="-342900">
              <a:buFont typeface="Arial" panose="020B0604020202020204" pitchFamily="34" charset="0"/>
              <a:buChar char="•"/>
            </a:pPr>
            <a:r>
              <a:rPr lang="en-US" sz="2200" b="0" i="0">
                <a:solidFill>
                  <a:srgbClr val="0075C9"/>
                </a:solidFill>
                <a:effectLst/>
                <a:latin typeface="Gill Sans MT" panose="020B0502020104020203" pitchFamily="34" charset="0"/>
              </a:rPr>
              <a:t>An employee’s </a:t>
            </a:r>
            <a:r>
              <a:rPr lang="en-US" sz="2200" b="0" i="0" dirty="0">
                <a:solidFill>
                  <a:srgbClr val="0075C9"/>
                </a:solidFill>
                <a:effectLst/>
                <a:latin typeface="Gill Sans MT" panose="020B0502020104020203" pitchFamily="34" charset="0"/>
              </a:rPr>
              <a:t>request must not interfere with or adversely </a:t>
            </a:r>
            <a:r>
              <a:rPr lang="en-US" sz="2200" b="0" i="0">
                <a:solidFill>
                  <a:srgbClr val="0075C9"/>
                </a:solidFill>
                <a:effectLst/>
                <a:latin typeface="Gill Sans MT" panose="020B0502020104020203" pitchFamily="34" charset="0"/>
              </a:rPr>
              <a:t>affect employer operations</a:t>
            </a:r>
            <a:r>
              <a:rPr lang="en-US" sz="2200" b="0" i="0" dirty="0">
                <a:solidFill>
                  <a:srgbClr val="0075C9"/>
                </a:solidFill>
                <a:effectLst/>
                <a:latin typeface="Gill Sans MT" panose="020B0502020104020203" pitchFamily="34" charset="0"/>
              </a:rPr>
              <a:t>.</a:t>
            </a:r>
          </a:p>
          <a:p>
            <a:pPr marL="342900" indent="-342900">
              <a:buFont typeface="Arial" panose="020B0604020202020204" pitchFamily="34" charset="0"/>
              <a:buChar char="•"/>
            </a:pPr>
            <a:endParaRPr lang="en-US" sz="2200" dirty="0">
              <a:solidFill>
                <a:srgbClr val="0075C9"/>
              </a:solidFill>
              <a:latin typeface="Gill Sans MT" panose="020B0502020104020203" pitchFamily="34" charset="0"/>
            </a:endParaRPr>
          </a:p>
          <a:p>
            <a:pPr marL="342900" indent="-342900">
              <a:buFont typeface="Arial" panose="020B0604020202020204" pitchFamily="34" charset="0"/>
              <a:buChar char="•"/>
            </a:pPr>
            <a:endParaRPr lang="en-US" sz="2200" b="0" i="0" dirty="0">
              <a:solidFill>
                <a:srgbClr val="0075C9"/>
              </a:solidFill>
              <a:effectLst/>
              <a:latin typeface="Gill Sans MT" panose="020B0502020104020203" pitchFamily="34" charset="0"/>
            </a:endParaRPr>
          </a:p>
        </p:txBody>
      </p:sp>
      <p:sp>
        <p:nvSpPr>
          <p:cNvPr id="9" name="TextBox 8">
            <a:extLst>
              <a:ext uri="{FF2B5EF4-FFF2-40B4-BE49-F238E27FC236}">
                <a16:creationId xmlns:a16="http://schemas.microsoft.com/office/drawing/2014/main" id="{460748BF-A271-1AB3-BC7D-A180B510ACFC}"/>
              </a:ext>
            </a:extLst>
          </p:cNvPr>
          <p:cNvSpPr txBox="1"/>
          <p:nvPr/>
        </p:nvSpPr>
        <p:spPr>
          <a:xfrm>
            <a:off x="1433685" y="36667"/>
            <a:ext cx="9324630" cy="646331"/>
          </a:xfrm>
          <a:prstGeom prst="rect">
            <a:avLst/>
          </a:prstGeom>
          <a:noFill/>
        </p:spPr>
        <p:txBody>
          <a:bodyPr wrap="square">
            <a:spAutoFit/>
          </a:bodyPr>
          <a:lstStyle/>
          <a:p>
            <a:pPr algn="ctr"/>
            <a:r>
              <a:rPr lang="en-US" sz="3600" b="1" dirty="0">
                <a:solidFill>
                  <a:srgbClr val="0075C9"/>
                </a:solidFill>
                <a:latin typeface="Gill Sans MT" panose="020B0502020104020203" pitchFamily="34" charset="0"/>
              </a:rPr>
              <a:t>ADA Accommodation</a:t>
            </a:r>
          </a:p>
        </p:txBody>
      </p:sp>
    </p:spTree>
    <p:extLst>
      <p:ext uri="{BB962C8B-B14F-4D97-AF65-F5344CB8AC3E}">
        <p14:creationId xmlns:p14="http://schemas.microsoft.com/office/powerpoint/2010/main" val="37165823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50C04B2F-6C18-20C1-EB82-F789177DCED6}"/>
              </a:ext>
            </a:extLst>
          </p:cNvPr>
          <p:cNvSpPr/>
          <p:nvPr/>
        </p:nvSpPr>
        <p:spPr>
          <a:xfrm>
            <a:off x="1195596" y="1809262"/>
            <a:ext cx="4117405" cy="3168180"/>
          </a:xfrm>
          <a:prstGeom prst="roundRect">
            <a:avLst/>
          </a:prstGeom>
          <a:solidFill>
            <a:srgbClr val="0075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F9B6F262-80E4-6288-7796-F32BC2E842F6}"/>
              </a:ext>
            </a:extLst>
          </p:cNvPr>
          <p:cNvSpPr>
            <a:spLocks noGrp="1" noRot="1" noMove="1" noResize="1" noEditPoints="1" noAdjustHandles="1" noChangeArrowheads="1" noChangeShapeType="1"/>
          </p:cNvSpPr>
          <p:nvPr/>
        </p:nvSpPr>
        <p:spPr>
          <a:xfrm>
            <a:off x="0" y="0"/>
            <a:ext cx="12192000" cy="719667"/>
          </a:xfrm>
          <a:prstGeom prst="rect">
            <a:avLst/>
          </a:prstGeom>
          <a:solidFill>
            <a:srgbClr val="FFD040"/>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3" name="Isosceles Triangle 2">
            <a:extLst>
              <a:ext uri="{FF2B5EF4-FFF2-40B4-BE49-F238E27FC236}">
                <a16:creationId xmlns:a16="http://schemas.microsoft.com/office/drawing/2014/main" id="{F5ECEF73-AA81-9EA6-8CC5-86B4B6BDF6DC}"/>
              </a:ext>
            </a:extLst>
          </p:cNvPr>
          <p:cNvSpPr>
            <a:spLocks noGrp="1" noRot="1" noMove="1" noResize="1" noEditPoints="1" noAdjustHandles="1" noChangeArrowheads="1" noChangeShapeType="1"/>
          </p:cNvSpPr>
          <p:nvPr/>
        </p:nvSpPr>
        <p:spPr>
          <a:xfrm>
            <a:off x="10634133" y="5435600"/>
            <a:ext cx="1557867" cy="1422400"/>
          </a:xfrm>
          <a:prstGeom prst="triangle">
            <a:avLst>
              <a:gd name="adj" fmla="val 100000"/>
            </a:avLst>
          </a:prstGeom>
          <a:solidFill>
            <a:srgbClr val="0075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lue and yellow shield with a cross on it&#10;&#10;Description automatically generated">
            <a:extLst>
              <a:ext uri="{FF2B5EF4-FFF2-40B4-BE49-F238E27FC236}">
                <a16:creationId xmlns:a16="http://schemas.microsoft.com/office/drawing/2014/main" id="{28256F77-EDAC-55F7-313F-8E9DDF53598F}"/>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11174473" y="5839294"/>
            <a:ext cx="1162988" cy="1162988"/>
          </a:xfrm>
          <a:prstGeom prst="rect">
            <a:avLst/>
          </a:prstGeom>
        </p:spPr>
      </p:pic>
      <p:sp>
        <p:nvSpPr>
          <p:cNvPr id="6" name="TextBox 5">
            <a:extLst>
              <a:ext uri="{FF2B5EF4-FFF2-40B4-BE49-F238E27FC236}">
                <a16:creationId xmlns:a16="http://schemas.microsoft.com/office/drawing/2014/main" id="{0FD0B290-8FFF-F759-F0E9-1D6A4199DC8C}"/>
              </a:ext>
            </a:extLst>
          </p:cNvPr>
          <p:cNvSpPr txBox="1"/>
          <p:nvPr/>
        </p:nvSpPr>
        <p:spPr>
          <a:xfrm>
            <a:off x="1463353" y="2423856"/>
            <a:ext cx="3581889" cy="1938992"/>
          </a:xfrm>
          <a:prstGeom prst="rect">
            <a:avLst/>
          </a:prstGeom>
          <a:noFill/>
        </p:spPr>
        <p:txBody>
          <a:bodyPr wrap="square">
            <a:spAutoFit/>
          </a:bodyPr>
          <a:lstStyle/>
          <a:p>
            <a:pPr marL="285750" indent="-285750">
              <a:buFont typeface="Arial" panose="020B0604020202020204" pitchFamily="34" charset="0"/>
              <a:buChar char="•"/>
            </a:pPr>
            <a:r>
              <a:rPr lang="en-US" sz="2400" dirty="0">
                <a:solidFill>
                  <a:schemeClr val="bg1"/>
                </a:solidFill>
              </a:rPr>
              <a:t>We must retain records for 3 years</a:t>
            </a:r>
          </a:p>
          <a:p>
            <a:pPr marL="285750" indent="-285750">
              <a:buFont typeface="Arial" panose="020B0604020202020204" pitchFamily="34" charset="0"/>
              <a:buChar char="•"/>
            </a:pPr>
            <a:endParaRPr lang="en-US" sz="2400" dirty="0">
              <a:solidFill>
                <a:schemeClr val="bg1"/>
              </a:solidFill>
            </a:endParaRPr>
          </a:p>
          <a:p>
            <a:pPr marL="285750" indent="-285750">
              <a:buFont typeface="Arial" panose="020B0604020202020204" pitchFamily="34" charset="0"/>
              <a:buChar char="•"/>
            </a:pPr>
            <a:r>
              <a:rPr lang="en-US" sz="2400" dirty="0">
                <a:solidFill>
                  <a:schemeClr val="bg1"/>
                </a:solidFill>
              </a:rPr>
              <a:t>We must keep records confidential</a:t>
            </a:r>
          </a:p>
        </p:txBody>
      </p:sp>
      <p:sp>
        <p:nvSpPr>
          <p:cNvPr id="8" name="TextBox 7">
            <a:extLst>
              <a:ext uri="{FF2B5EF4-FFF2-40B4-BE49-F238E27FC236}">
                <a16:creationId xmlns:a16="http://schemas.microsoft.com/office/drawing/2014/main" id="{8C6D5558-7806-C316-7344-A962415C627E}"/>
              </a:ext>
            </a:extLst>
          </p:cNvPr>
          <p:cNvSpPr txBox="1"/>
          <p:nvPr/>
        </p:nvSpPr>
        <p:spPr>
          <a:xfrm>
            <a:off x="2121028" y="36667"/>
            <a:ext cx="7787441" cy="646331"/>
          </a:xfrm>
          <a:prstGeom prst="rect">
            <a:avLst/>
          </a:prstGeom>
          <a:noFill/>
        </p:spPr>
        <p:txBody>
          <a:bodyPr wrap="square">
            <a:spAutoFit/>
          </a:bodyPr>
          <a:lstStyle/>
          <a:p>
            <a:pPr algn="ctr"/>
            <a:r>
              <a:rPr lang="en-US" sz="3600" b="1" dirty="0">
                <a:solidFill>
                  <a:srgbClr val="0075C9"/>
                </a:solidFill>
                <a:latin typeface="Gill Sans MT" panose="020B0502020104020203" pitchFamily="34" charset="0"/>
              </a:rPr>
              <a:t>Recordkeeping Requirements</a:t>
            </a:r>
          </a:p>
        </p:txBody>
      </p:sp>
      <p:pic>
        <p:nvPicPr>
          <p:cNvPr id="4" name="Picture 3">
            <a:extLst>
              <a:ext uri="{FF2B5EF4-FFF2-40B4-BE49-F238E27FC236}">
                <a16:creationId xmlns:a16="http://schemas.microsoft.com/office/drawing/2014/main" id="{62101451-B060-8FAD-DB56-7059A4446E95}"/>
              </a:ext>
            </a:extLst>
          </p:cNvPr>
          <p:cNvPicPr>
            <a:picLocks noChangeAspect="1"/>
          </p:cNvPicPr>
          <p:nvPr/>
        </p:nvPicPr>
        <p:blipFill>
          <a:blip r:embed="rId3"/>
          <a:stretch>
            <a:fillRect/>
          </a:stretch>
        </p:blipFill>
        <p:spPr>
          <a:xfrm>
            <a:off x="6705718" y="1572939"/>
            <a:ext cx="4468755" cy="4005419"/>
          </a:xfrm>
          <a:prstGeom prst="rect">
            <a:avLst/>
          </a:prstGeom>
        </p:spPr>
      </p:pic>
    </p:spTree>
    <p:extLst>
      <p:ext uri="{BB962C8B-B14F-4D97-AF65-F5344CB8AC3E}">
        <p14:creationId xmlns:p14="http://schemas.microsoft.com/office/powerpoint/2010/main" val="22285492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DC2DE3-71B2-7181-BF46-4EB540EDD7B6}"/>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29F4BBE0-8CB9-3CFA-4199-934C2D3270C2}"/>
              </a:ext>
            </a:extLst>
          </p:cNvPr>
          <p:cNvSpPr>
            <a:spLocks noGrp="1" noRot="1" noMove="1" noResize="1" noEditPoints="1" noAdjustHandles="1" noChangeArrowheads="1" noChangeShapeType="1"/>
          </p:cNvSpPr>
          <p:nvPr/>
        </p:nvSpPr>
        <p:spPr>
          <a:xfrm>
            <a:off x="0" y="0"/>
            <a:ext cx="12192000" cy="719667"/>
          </a:xfrm>
          <a:prstGeom prst="rect">
            <a:avLst/>
          </a:prstGeom>
          <a:solidFill>
            <a:srgbClr val="FFD040"/>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3" name="Isosceles Triangle 2">
            <a:extLst>
              <a:ext uri="{FF2B5EF4-FFF2-40B4-BE49-F238E27FC236}">
                <a16:creationId xmlns:a16="http://schemas.microsoft.com/office/drawing/2014/main" id="{24B8DA8F-4CAE-61EC-9946-D01CD1C5681E}"/>
              </a:ext>
            </a:extLst>
          </p:cNvPr>
          <p:cNvSpPr>
            <a:spLocks noGrp="1" noRot="1" noMove="1" noResize="1" noEditPoints="1" noAdjustHandles="1" noChangeArrowheads="1" noChangeShapeType="1"/>
          </p:cNvSpPr>
          <p:nvPr/>
        </p:nvSpPr>
        <p:spPr>
          <a:xfrm>
            <a:off x="10634133" y="5435600"/>
            <a:ext cx="1557867" cy="1422400"/>
          </a:xfrm>
          <a:prstGeom prst="triangle">
            <a:avLst>
              <a:gd name="adj" fmla="val 100000"/>
            </a:avLst>
          </a:prstGeom>
          <a:solidFill>
            <a:srgbClr val="0075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lue and yellow shield with a cross on it&#10;&#10;Description automatically generated">
            <a:extLst>
              <a:ext uri="{FF2B5EF4-FFF2-40B4-BE49-F238E27FC236}">
                <a16:creationId xmlns:a16="http://schemas.microsoft.com/office/drawing/2014/main" id="{18849342-301C-A66C-086B-940C8DEF9B53}"/>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11174473" y="5839294"/>
            <a:ext cx="1162988" cy="1162988"/>
          </a:xfrm>
          <a:prstGeom prst="rect">
            <a:avLst/>
          </a:prstGeom>
        </p:spPr>
      </p:pic>
      <p:sp>
        <p:nvSpPr>
          <p:cNvPr id="7" name="TextBox 6">
            <a:extLst>
              <a:ext uri="{FF2B5EF4-FFF2-40B4-BE49-F238E27FC236}">
                <a16:creationId xmlns:a16="http://schemas.microsoft.com/office/drawing/2014/main" id="{A3B01F91-8303-EA92-B6A8-FF21C0A626FE}"/>
              </a:ext>
            </a:extLst>
          </p:cNvPr>
          <p:cNvSpPr txBox="1"/>
          <p:nvPr/>
        </p:nvSpPr>
        <p:spPr>
          <a:xfrm>
            <a:off x="762762" y="682998"/>
            <a:ext cx="9601201" cy="6217087"/>
          </a:xfrm>
          <a:prstGeom prst="rect">
            <a:avLst/>
          </a:prstGeom>
          <a:noFill/>
        </p:spPr>
        <p:txBody>
          <a:bodyPr wrap="square">
            <a:spAutoFit/>
          </a:bodyPr>
          <a:lstStyle/>
          <a:p>
            <a:pPr marL="342900" indent="-342900">
              <a:buFont typeface="Arial" panose="020B0604020202020204" pitchFamily="34" charset="0"/>
              <a:buChar char="•"/>
            </a:pPr>
            <a:r>
              <a:rPr lang="en-US" sz="2200" b="0" i="0" dirty="0">
                <a:solidFill>
                  <a:srgbClr val="0075C9"/>
                </a:solidFill>
                <a:effectLst/>
                <a:latin typeface="Gill Sans MT" panose="020B0502020104020203" pitchFamily="34" charset="0"/>
              </a:rPr>
              <a:t>Inquiries regarding the need for FMLA leave during hiring process.</a:t>
            </a:r>
          </a:p>
          <a:p>
            <a:pPr marL="342900" indent="-342900">
              <a:buFont typeface="Arial" panose="020B0604020202020204" pitchFamily="34" charset="0"/>
              <a:buChar char="•"/>
            </a:pPr>
            <a:endParaRPr lang="en-US" sz="2200" b="0" i="0" dirty="0">
              <a:solidFill>
                <a:srgbClr val="0075C9"/>
              </a:solidFill>
              <a:effectLst/>
              <a:latin typeface="Gill Sans MT" panose="020B0502020104020203" pitchFamily="34" charset="0"/>
            </a:endParaRPr>
          </a:p>
          <a:p>
            <a:pPr marL="342900" indent="-342900">
              <a:buFont typeface="Arial" panose="020B0604020202020204" pitchFamily="34" charset="0"/>
              <a:buChar char="•"/>
            </a:pPr>
            <a:r>
              <a:rPr lang="en-US" sz="2200" b="0" i="0" dirty="0">
                <a:solidFill>
                  <a:srgbClr val="0075C9"/>
                </a:solidFill>
                <a:effectLst/>
                <a:latin typeface="Gill Sans MT" panose="020B0502020104020203" pitchFamily="34" charset="0"/>
              </a:rPr>
              <a:t>Asking for a doctor’s note for each use of intermittent FMLA leave. (Contact loa@archstl.org if you question an employee’s use of FMLA leave.) </a:t>
            </a:r>
          </a:p>
          <a:p>
            <a:pPr marL="342900" indent="-342900">
              <a:buFont typeface="Arial" panose="020B0604020202020204" pitchFamily="34" charset="0"/>
              <a:buChar char="•"/>
            </a:pPr>
            <a:endParaRPr lang="en-US" sz="2200" b="0" i="0" dirty="0">
              <a:solidFill>
                <a:srgbClr val="0075C9"/>
              </a:solidFill>
              <a:effectLst/>
              <a:latin typeface="Gill Sans MT" panose="020B0502020104020203" pitchFamily="34" charset="0"/>
            </a:endParaRPr>
          </a:p>
          <a:p>
            <a:pPr marL="342900" indent="-342900">
              <a:buFont typeface="Arial" panose="020B0604020202020204" pitchFamily="34" charset="0"/>
              <a:buChar char="•"/>
            </a:pPr>
            <a:r>
              <a:rPr lang="en-US" sz="2200" dirty="0">
                <a:solidFill>
                  <a:srgbClr val="0075C9"/>
                </a:solidFill>
                <a:latin typeface="Gill Sans MT" panose="020B0502020104020203" pitchFamily="34" charset="0"/>
              </a:rPr>
              <a:t>Interfering </a:t>
            </a:r>
            <a:r>
              <a:rPr lang="en-US" sz="2200" b="0" i="0" dirty="0">
                <a:solidFill>
                  <a:srgbClr val="0075C9"/>
                </a:solidFill>
                <a:effectLst/>
                <a:latin typeface="Gill Sans MT" panose="020B0502020104020203" pitchFamily="34" charset="0"/>
              </a:rPr>
              <a:t>with an employee’s rights under the FMLA.</a:t>
            </a:r>
          </a:p>
          <a:p>
            <a:pPr marL="342900" indent="-342900">
              <a:buFont typeface="Arial" panose="020B0604020202020204" pitchFamily="34" charset="0"/>
              <a:buChar char="•"/>
            </a:pPr>
            <a:endParaRPr lang="en-US" sz="2200" b="0" i="0" dirty="0">
              <a:solidFill>
                <a:srgbClr val="0075C9"/>
              </a:solidFill>
              <a:effectLst/>
              <a:latin typeface="Gill Sans MT" panose="020B0502020104020203" pitchFamily="34" charset="0"/>
            </a:endParaRPr>
          </a:p>
          <a:p>
            <a:pPr marL="342900" indent="-342900">
              <a:buFont typeface="Arial" panose="020B0604020202020204" pitchFamily="34" charset="0"/>
              <a:buChar char="•"/>
            </a:pPr>
            <a:r>
              <a:rPr lang="en-US" sz="2200" b="0" i="0" dirty="0">
                <a:solidFill>
                  <a:srgbClr val="0075C9"/>
                </a:solidFill>
                <a:effectLst/>
                <a:latin typeface="Gill Sans MT" panose="020B0502020104020203" pitchFamily="34" charset="0"/>
              </a:rPr>
              <a:t>Retaliating against employees who exercise their FMLA rights or file FMLA complaints.</a:t>
            </a:r>
          </a:p>
          <a:p>
            <a:pPr marL="342900" indent="-342900">
              <a:buFont typeface="Arial" panose="020B0604020202020204" pitchFamily="34" charset="0"/>
              <a:buChar char="•"/>
            </a:pPr>
            <a:endParaRPr lang="en-US" sz="2200" b="0" i="0" dirty="0">
              <a:solidFill>
                <a:srgbClr val="0075C9"/>
              </a:solidFill>
              <a:effectLst/>
              <a:latin typeface="Gill Sans MT" panose="020B0502020104020203" pitchFamily="34" charset="0"/>
            </a:endParaRPr>
          </a:p>
          <a:p>
            <a:pPr marL="342900" indent="-342900">
              <a:buFont typeface="Arial" panose="020B0604020202020204" pitchFamily="34" charset="0"/>
              <a:buChar char="•"/>
            </a:pPr>
            <a:r>
              <a:rPr lang="en-US" sz="2200" dirty="0">
                <a:solidFill>
                  <a:srgbClr val="0075C9"/>
                </a:solidFill>
                <a:latin typeface="Gill Sans MT" panose="020B0502020104020203" pitchFamily="34" charset="0"/>
              </a:rPr>
              <a:t>Making changes to employee’s benefits premiums during FMLA leave.</a:t>
            </a:r>
          </a:p>
          <a:p>
            <a:pPr marL="342900" indent="-342900">
              <a:buFont typeface="Arial" panose="020B0604020202020204" pitchFamily="34" charset="0"/>
              <a:buChar char="•"/>
            </a:pPr>
            <a:endParaRPr lang="en-US" sz="2200" b="0" i="0" dirty="0">
              <a:solidFill>
                <a:srgbClr val="0075C9"/>
              </a:solidFill>
              <a:effectLst/>
              <a:latin typeface="Gill Sans MT" panose="020B0502020104020203" pitchFamily="34" charset="0"/>
            </a:endParaRPr>
          </a:p>
          <a:p>
            <a:pPr marL="342900" indent="-342900">
              <a:buFont typeface="Arial" panose="020B0604020202020204" pitchFamily="34" charset="0"/>
              <a:buChar char="•"/>
            </a:pPr>
            <a:r>
              <a:rPr lang="en-US" sz="2200" dirty="0">
                <a:solidFill>
                  <a:srgbClr val="0075C9"/>
                </a:solidFill>
                <a:latin typeface="Gill Sans MT" panose="020B0502020104020203" pitchFamily="34" charset="0"/>
              </a:rPr>
              <a:t>Working during FMLA leave – employees should not perform job functions such as answering calls or emails, lesson plans, conferences etc.</a:t>
            </a:r>
          </a:p>
          <a:p>
            <a:pPr marL="342900" indent="-342900">
              <a:buFont typeface="Arial" panose="020B0604020202020204" pitchFamily="34" charset="0"/>
              <a:buChar char="•"/>
            </a:pPr>
            <a:endParaRPr lang="en-US" sz="2200" dirty="0">
              <a:solidFill>
                <a:srgbClr val="0075C9"/>
              </a:solidFill>
              <a:latin typeface="Gill Sans MT" panose="020B0502020104020203" pitchFamily="34" charset="0"/>
            </a:endParaRPr>
          </a:p>
          <a:p>
            <a:pPr marL="342900" indent="-342900">
              <a:buFont typeface="Arial" panose="020B0604020202020204" pitchFamily="34" charset="0"/>
              <a:buChar char="•"/>
            </a:pPr>
            <a:r>
              <a:rPr lang="en-US" sz="2200" dirty="0">
                <a:solidFill>
                  <a:srgbClr val="0075C9"/>
                </a:solidFill>
                <a:latin typeface="Gill Sans MT" panose="020B0502020104020203" pitchFamily="34" charset="0"/>
              </a:rPr>
              <a:t>Not offering FMLA to employees or not allowing employees to return to work when the leave ends.</a:t>
            </a:r>
          </a:p>
          <a:p>
            <a:pPr marL="342900" indent="-342900">
              <a:buFont typeface="Arial" panose="020B0604020202020204" pitchFamily="34" charset="0"/>
              <a:buChar char="•"/>
            </a:pPr>
            <a:endParaRPr lang="en-US" sz="2400" b="0" i="0" dirty="0">
              <a:solidFill>
                <a:srgbClr val="0075C9"/>
              </a:solidFill>
              <a:effectLst/>
              <a:latin typeface="Gill Sans MT" panose="020B0502020104020203" pitchFamily="34" charset="0"/>
            </a:endParaRPr>
          </a:p>
        </p:txBody>
      </p:sp>
      <p:sp>
        <p:nvSpPr>
          <p:cNvPr id="9" name="TextBox 8">
            <a:extLst>
              <a:ext uri="{FF2B5EF4-FFF2-40B4-BE49-F238E27FC236}">
                <a16:creationId xmlns:a16="http://schemas.microsoft.com/office/drawing/2014/main" id="{0C282EC0-C43B-E2D8-E765-0C4C4878C92C}"/>
              </a:ext>
            </a:extLst>
          </p:cNvPr>
          <p:cNvSpPr txBox="1"/>
          <p:nvPr/>
        </p:nvSpPr>
        <p:spPr>
          <a:xfrm>
            <a:off x="1433685" y="36667"/>
            <a:ext cx="9324630" cy="646331"/>
          </a:xfrm>
          <a:prstGeom prst="rect">
            <a:avLst/>
          </a:prstGeom>
          <a:noFill/>
        </p:spPr>
        <p:txBody>
          <a:bodyPr wrap="square">
            <a:spAutoFit/>
          </a:bodyPr>
          <a:lstStyle/>
          <a:p>
            <a:pPr algn="ctr"/>
            <a:r>
              <a:rPr lang="en-US" sz="3600" b="1" dirty="0">
                <a:solidFill>
                  <a:srgbClr val="0075C9"/>
                </a:solidFill>
                <a:latin typeface="Gill Sans MT" panose="020B0502020104020203" pitchFamily="34" charset="0"/>
              </a:rPr>
              <a:t>Actions Prohibited by the FMLA</a:t>
            </a:r>
          </a:p>
        </p:txBody>
      </p:sp>
    </p:spTree>
    <p:extLst>
      <p:ext uri="{BB962C8B-B14F-4D97-AF65-F5344CB8AC3E}">
        <p14:creationId xmlns:p14="http://schemas.microsoft.com/office/powerpoint/2010/main" val="814382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AB3B395-3DED-315E-2144-7361430812A8}"/>
              </a:ext>
            </a:extLst>
          </p:cNvPr>
          <p:cNvSpPr>
            <a:spLocks noGrp="1" noRot="1" noMove="1" noResize="1" noEditPoints="1" noAdjustHandles="1" noChangeArrowheads="1" noChangeShapeType="1"/>
          </p:cNvSpPr>
          <p:nvPr/>
        </p:nvSpPr>
        <p:spPr>
          <a:xfrm>
            <a:off x="1" y="0"/>
            <a:ext cx="12192000" cy="6858000"/>
          </a:xfrm>
          <a:prstGeom prst="rect">
            <a:avLst/>
          </a:prstGeom>
          <a:gradFill flip="none" rotWithShape="1">
            <a:gsLst>
              <a:gs pos="0">
                <a:srgbClr val="0075C9">
                  <a:tint val="44500"/>
                  <a:satMod val="160000"/>
                </a:srgbClr>
              </a:gs>
              <a:gs pos="52000">
                <a:srgbClr val="0075C9">
                  <a:tint val="23500"/>
                  <a:satMod val="160000"/>
                  <a:alpha val="70000"/>
                </a:srgbClr>
              </a:gs>
            </a:gsLst>
            <a:lin ang="0" scaled="1"/>
            <a:tileRect/>
          </a:gra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aseline="-25000" dirty="0">
              <a:solidFill>
                <a:srgbClr val="0075C9"/>
              </a:solidFill>
            </a:endParaRPr>
          </a:p>
        </p:txBody>
      </p:sp>
      <p:sp>
        <p:nvSpPr>
          <p:cNvPr id="3" name="Isosceles Triangle 2">
            <a:extLst>
              <a:ext uri="{FF2B5EF4-FFF2-40B4-BE49-F238E27FC236}">
                <a16:creationId xmlns:a16="http://schemas.microsoft.com/office/drawing/2014/main" id="{40480FF3-C195-D7C9-782C-7D84A6897C4A}"/>
              </a:ext>
            </a:extLst>
          </p:cNvPr>
          <p:cNvSpPr>
            <a:spLocks noGrp="1" noRot="1" noMove="1" noResize="1" noEditPoints="1" noAdjustHandles="1" noChangeArrowheads="1" noChangeShapeType="1"/>
          </p:cNvSpPr>
          <p:nvPr/>
        </p:nvSpPr>
        <p:spPr>
          <a:xfrm>
            <a:off x="10634133" y="5435600"/>
            <a:ext cx="1557867" cy="1422400"/>
          </a:xfrm>
          <a:prstGeom prst="triangle">
            <a:avLst>
              <a:gd name="adj" fmla="val 100000"/>
            </a:avLst>
          </a:prstGeom>
          <a:solidFill>
            <a:srgbClr val="0075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75C9"/>
              </a:solidFill>
            </a:endParaRPr>
          </a:p>
        </p:txBody>
      </p:sp>
      <p:pic>
        <p:nvPicPr>
          <p:cNvPr id="4" name="Picture 3" descr="A blue and yellow shield with a cross on it&#10;&#10;Description automatically generated">
            <a:extLst>
              <a:ext uri="{FF2B5EF4-FFF2-40B4-BE49-F238E27FC236}">
                <a16:creationId xmlns:a16="http://schemas.microsoft.com/office/drawing/2014/main" id="{755E258C-7DFB-2313-87E1-C537DB5C4274}"/>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11174473" y="5839294"/>
            <a:ext cx="1162988" cy="1162988"/>
          </a:xfrm>
          <a:prstGeom prst="rect">
            <a:avLst/>
          </a:prstGeom>
        </p:spPr>
      </p:pic>
      <p:pic>
        <p:nvPicPr>
          <p:cNvPr id="5" name="Picture 4" descr="A blue and yellow shield with a cross on it&#10;&#10;Description automatically generated">
            <a:extLst>
              <a:ext uri="{FF2B5EF4-FFF2-40B4-BE49-F238E27FC236}">
                <a16:creationId xmlns:a16="http://schemas.microsoft.com/office/drawing/2014/main" id="{81044C8B-0C21-4AC0-58A5-505176A233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63344" y="163889"/>
            <a:ext cx="4865312" cy="4865312"/>
          </a:xfrm>
          <a:prstGeom prst="rect">
            <a:avLst/>
          </a:prstGeom>
        </p:spPr>
      </p:pic>
      <p:sp>
        <p:nvSpPr>
          <p:cNvPr id="7" name="TextBox 6">
            <a:extLst>
              <a:ext uri="{FF2B5EF4-FFF2-40B4-BE49-F238E27FC236}">
                <a16:creationId xmlns:a16="http://schemas.microsoft.com/office/drawing/2014/main" id="{EEADE0E4-5B52-2BB0-11F5-B6AD9CC2A919}"/>
              </a:ext>
            </a:extLst>
          </p:cNvPr>
          <p:cNvSpPr txBox="1"/>
          <p:nvPr/>
        </p:nvSpPr>
        <p:spPr>
          <a:xfrm>
            <a:off x="2332893" y="4177427"/>
            <a:ext cx="7526214" cy="1015663"/>
          </a:xfrm>
          <a:prstGeom prst="rect">
            <a:avLst/>
          </a:prstGeom>
          <a:noFill/>
        </p:spPr>
        <p:txBody>
          <a:bodyPr wrap="square" rtlCol="0">
            <a:spAutoFit/>
          </a:bodyPr>
          <a:lstStyle/>
          <a:p>
            <a:pPr algn="ctr"/>
            <a:r>
              <a:rPr lang="en-US" sz="6000" b="1" dirty="0">
                <a:solidFill>
                  <a:srgbClr val="0075C9"/>
                </a:solidFill>
                <a:latin typeface="Gill Sans MT" panose="020B0502020104020203" pitchFamily="34" charset="0"/>
              </a:rPr>
              <a:t>Questions?</a:t>
            </a:r>
          </a:p>
        </p:txBody>
      </p:sp>
      <p:sp>
        <p:nvSpPr>
          <p:cNvPr id="8" name="TextBox 7">
            <a:extLst>
              <a:ext uri="{FF2B5EF4-FFF2-40B4-BE49-F238E27FC236}">
                <a16:creationId xmlns:a16="http://schemas.microsoft.com/office/drawing/2014/main" id="{5A9057F6-5651-B975-3577-785FEC3EC819}"/>
              </a:ext>
            </a:extLst>
          </p:cNvPr>
          <p:cNvSpPr txBox="1"/>
          <p:nvPr/>
        </p:nvSpPr>
        <p:spPr>
          <a:xfrm>
            <a:off x="3364524" y="5173990"/>
            <a:ext cx="5498122" cy="461665"/>
          </a:xfrm>
          <a:prstGeom prst="rect">
            <a:avLst/>
          </a:prstGeom>
          <a:noFill/>
        </p:spPr>
        <p:txBody>
          <a:bodyPr wrap="square" rtlCol="0">
            <a:spAutoFit/>
          </a:bodyPr>
          <a:lstStyle/>
          <a:p>
            <a:pPr algn="ctr"/>
            <a:r>
              <a:rPr lang="en-US" sz="2400" dirty="0">
                <a:solidFill>
                  <a:srgbClr val="0075C9"/>
                </a:solidFill>
                <a:latin typeface="Gill Sans MT" panose="020B0502020104020203" pitchFamily="34" charset="0"/>
              </a:rPr>
              <a:t>Reach out to loa@archstl.org</a:t>
            </a:r>
          </a:p>
        </p:txBody>
      </p:sp>
    </p:spTree>
    <p:extLst>
      <p:ext uri="{BB962C8B-B14F-4D97-AF65-F5344CB8AC3E}">
        <p14:creationId xmlns:p14="http://schemas.microsoft.com/office/powerpoint/2010/main" val="411752165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9290AF420713E41940CA1834E018A3C" ma:contentTypeVersion="15" ma:contentTypeDescription="Create a new document." ma:contentTypeScope="" ma:versionID="725936118dd45d6ba3d59d50c3dbeccf">
  <xsd:schema xmlns:xsd="http://www.w3.org/2001/XMLSchema" xmlns:xs="http://www.w3.org/2001/XMLSchema" xmlns:p="http://schemas.microsoft.com/office/2006/metadata/properties" xmlns:ns2="0c8c3a1b-c8f3-4a05-8302-dc1a0a8ddf11" xmlns:ns3="7ced8ca7-1833-4cdb-bc9b-b92531018e02" targetNamespace="http://schemas.microsoft.com/office/2006/metadata/properties" ma:root="true" ma:fieldsID="1a0276265b934488d35b5052858bf325" ns2:_="" ns3:_="">
    <xsd:import namespace="0c8c3a1b-c8f3-4a05-8302-dc1a0a8ddf11"/>
    <xsd:import namespace="7ced8ca7-1833-4cdb-bc9b-b92531018e02"/>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3:SharedWithUsers" minOccurs="0"/>
                <xsd:element ref="ns3:SharedWithDetails" minOccurs="0"/>
                <xsd:element ref="ns2:MediaLengthInSeconds"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c8c3a1b-c8f3-4a05-8302-dc1a0a8ddf1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48886ba7-c5fa-4ed9-9296-a1cd621e73cd"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ced8ca7-1833-4cdb-bc9b-b92531018e02"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a62dc8f8-b6c6-4b0b-9160-760df8ce0ad3}" ma:internalName="TaxCatchAll" ma:showField="CatchAllData" ma:web="7ced8ca7-1833-4cdb-bc9b-b92531018e02">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c8c3a1b-c8f3-4a05-8302-dc1a0a8ddf11">
      <Terms xmlns="http://schemas.microsoft.com/office/infopath/2007/PartnerControls"/>
    </lcf76f155ced4ddcb4097134ff3c332f>
    <TaxCatchAll xmlns="7ced8ca7-1833-4cdb-bc9b-b92531018e02" xsi:nil="true"/>
  </documentManagement>
</p:properties>
</file>

<file path=customXml/itemProps1.xml><?xml version="1.0" encoding="utf-8"?>
<ds:datastoreItem xmlns:ds="http://schemas.openxmlformats.org/officeDocument/2006/customXml" ds:itemID="{6C7ED66F-8ED4-48E9-A117-FA43B72B01D3}">
  <ds:schemaRefs>
    <ds:schemaRef ds:uri="http://schemas.microsoft.com/sharepoint/v3/contenttype/forms"/>
  </ds:schemaRefs>
</ds:datastoreItem>
</file>

<file path=customXml/itemProps2.xml><?xml version="1.0" encoding="utf-8"?>
<ds:datastoreItem xmlns:ds="http://schemas.openxmlformats.org/officeDocument/2006/customXml" ds:itemID="{10FA6DD6-A48A-4ABB-BAAD-B96C4D2E753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c8c3a1b-c8f3-4a05-8302-dc1a0a8ddf11"/>
    <ds:schemaRef ds:uri="7ced8ca7-1833-4cdb-bc9b-b92531018e0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42A986B-6F97-459A-B8E5-A9C83246F8D9}">
  <ds:schemaRefs>
    <ds:schemaRef ds:uri="0c8c3a1b-c8f3-4a05-8302-dc1a0a8ddf11"/>
    <ds:schemaRef ds:uri="7ced8ca7-1833-4cdb-bc9b-b92531018e02"/>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1637</TotalTime>
  <Words>2081</Words>
  <Application>Microsoft Office PowerPoint</Application>
  <PresentationFormat>Widescreen</PresentationFormat>
  <Paragraphs>203</Paragraphs>
  <Slides>23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Aptos Display</vt:lpstr>
      <vt:lpstr>Arial</vt:lpstr>
      <vt:lpstr>Calibri</vt:lpstr>
      <vt:lpstr>Calibri Light</vt:lpstr>
      <vt:lpstr>Gill Sans MT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St. Louis Archdiocese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Buettner, Abigail</dc:creator>
  <cp:lastModifiedBy>Green, Kris</cp:lastModifiedBy>
  <cp:revision>28</cp:revision>
  <dcterms:created xsi:type="dcterms:W3CDTF">2024-04-11T18:37:20Z</dcterms:created>
  <dcterms:modified xsi:type="dcterms:W3CDTF">2026-09-09T19:15:10Z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0x01010009290AF420713E41940CA1834E018A3C</vt:lpwstr>
  </property>
  <property fmtid="{D5CDD505-2E9C-101B-9397-08002B2CF9AE}" pid="3" name="MediaServiceImageTags">
    <vt:lpwstr/>
  </property>
</Properties>
</file>